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notesMasterIdLst>
    <p:notesMasterId r:id="rId12"/>
  </p:notesMasterIdLst>
  <p:sldIdLst>
    <p:sldId id="256" r:id="rId2"/>
    <p:sldId id="258" r:id="rId3"/>
    <p:sldId id="260" r:id="rId4"/>
    <p:sldId id="268" r:id="rId5"/>
    <p:sldId id="269" r:id="rId6"/>
    <p:sldId id="270" r:id="rId7"/>
    <p:sldId id="271" r:id="rId8"/>
    <p:sldId id="272" r:id="rId9"/>
    <p:sldId id="273" r:id="rId10"/>
    <p:sldId id="27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878"/>
  </p:normalViewPr>
  <p:slideViewPr>
    <p:cSldViewPr snapToGrid="0" snapToObjects="1">
      <p:cViewPr varScale="1">
        <p:scale>
          <a:sx n="113" d="100"/>
          <a:sy n="113" d="100"/>
        </p:scale>
        <p:origin x="52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E2EFE3-3C96-CD4F-9C8F-2EDD22993A16}" type="datetimeFigureOut">
              <a:rPr lang="en-US" smtClean="0"/>
              <a:t>4/17/24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15E67E-1D52-7C40-9EF3-BD5068E25923}" type="slidenum">
              <a:rPr lang="en-US" smtClean="0"/>
              <a:t>‹#›</a:t>
            </a:fld>
            <a:endParaRPr lang="en-US"/>
          </a:p>
        </p:txBody>
      </p:sp>
    </p:spTree>
    <p:extLst>
      <p:ext uri="{BB962C8B-B14F-4D97-AF65-F5344CB8AC3E}">
        <p14:creationId xmlns:p14="http://schemas.microsoft.com/office/powerpoint/2010/main" val="1033841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&lt;a </a:t>
            </a:r>
            <a:r>
              <a:rPr lang="en-US" dirty="0" err="1"/>
              <a:t>href</a:t>
            </a:r>
            <a:r>
              <a:rPr lang="en-US" dirty="0"/>
              <a:t>="https://www.freepik.com/free-photos-vectors/people"&gt;People vector created by </a:t>
            </a:r>
            <a:r>
              <a:rPr lang="en-US" dirty="0" err="1"/>
              <a:t>pch.vector</a:t>
            </a:r>
            <a:r>
              <a:rPr lang="en-US" dirty="0"/>
              <a:t> - www.freepik.com&lt;/a&gt;</a:t>
            </a:r>
          </a:p>
        </p:txBody>
      </p:sp>
      <p:sp>
        <p:nvSpPr>
          <p:cNvPr id="4" name="Slide Number Placeholder 3"/>
          <p:cNvSpPr>
            <a:spLocks noGrp="1"/>
          </p:cNvSpPr>
          <p:nvPr>
            <p:ph type="sldNum" sz="quarter" idx="5"/>
          </p:nvPr>
        </p:nvSpPr>
        <p:spPr/>
        <p:txBody>
          <a:bodyPr/>
          <a:lstStyle/>
          <a:p>
            <a:fld id="{3E51C747-AD77-4966-A48E-A5832C3CDA81}" type="slidenum">
              <a:rPr lang="en-US" smtClean="0"/>
              <a:t>2</a:t>
            </a:fld>
            <a:endParaRPr lang="en-US"/>
          </a:p>
        </p:txBody>
      </p:sp>
    </p:spTree>
    <p:extLst>
      <p:ext uri="{BB962C8B-B14F-4D97-AF65-F5344CB8AC3E}">
        <p14:creationId xmlns:p14="http://schemas.microsoft.com/office/powerpoint/2010/main" val="2590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4/17/24</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41841302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6706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4131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1767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9451088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1770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1124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3681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9997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0193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4/17/24</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5829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4/17/24</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a:t>
            </a:fld>
            <a:endParaRPr lang="en-US"/>
          </a:p>
        </p:txBody>
      </p:sp>
    </p:spTree>
    <p:extLst>
      <p:ext uri="{BB962C8B-B14F-4D97-AF65-F5344CB8AC3E}">
        <p14:creationId xmlns:p14="http://schemas.microsoft.com/office/powerpoint/2010/main" val="1135218500"/>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24" r:id="rId6"/>
    <p:sldLayoutId id="2147483719" r:id="rId7"/>
    <p:sldLayoutId id="2147483720" r:id="rId8"/>
    <p:sldLayoutId id="2147483721" r:id="rId9"/>
    <p:sldLayoutId id="2147483723" r:id="rId10"/>
    <p:sldLayoutId id="2147483722"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mailto:support@medlivery.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F7BF40-5E9D-C940-A34C-7A71EB819264}"/>
              </a:ext>
            </a:extLst>
          </p:cNvPr>
          <p:cNvSpPr>
            <a:spLocks noGrp="1"/>
          </p:cNvSpPr>
          <p:nvPr>
            <p:ph type="ctrTitle"/>
          </p:nvPr>
        </p:nvSpPr>
        <p:spPr>
          <a:xfrm>
            <a:off x="5580387" y="1247140"/>
            <a:ext cx="5657899" cy="3068809"/>
          </a:xfrm>
        </p:spPr>
        <p:txBody>
          <a:bodyPr>
            <a:normAutofit/>
          </a:bodyPr>
          <a:lstStyle/>
          <a:p>
            <a:r>
              <a:rPr lang="en-US" dirty="0">
                <a:solidFill>
                  <a:schemeClr val="bg1"/>
                </a:solidFill>
                <a:latin typeface="Times New Roman" panose="02020603050405020304" pitchFamily="18" charset="0"/>
                <a:cs typeface="Times New Roman" panose="02020603050405020304" pitchFamily="18" charset="0"/>
              </a:rPr>
              <a:t>Medlivery</a:t>
            </a:r>
          </a:p>
        </p:txBody>
      </p:sp>
      <p:sp>
        <p:nvSpPr>
          <p:cNvPr id="3" name="Subtitle 2">
            <a:extLst>
              <a:ext uri="{FF2B5EF4-FFF2-40B4-BE49-F238E27FC236}">
                <a16:creationId xmlns:a16="http://schemas.microsoft.com/office/drawing/2014/main" id="{5BBC1FE2-E667-5941-9710-91B9F6BDDDC6}"/>
              </a:ext>
            </a:extLst>
          </p:cNvPr>
          <p:cNvSpPr>
            <a:spLocks noGrp="1"/>
          </p:cNvSpPr>
          <p:nvPr>
            <p:ph type="subTitle" idx="1"/>
          </p:nvPr>
        </p:nvSpPr>
        <p:spPr>
          <a:xfrm>
            <a:off x="5507567" y="2385406"/>
            <a:ext cx="5809856" cy="792276"/>
          </a:xfrm>
        </p:spPr>
        <p:txBody>
          <a:bodyPr>
            <a:normAutofit fontScale="77500" lnSpcReduction="20000"/>
          </a:bodyPr>
          <a:lstStyle/>
          <a:p>
            <a:r>
              <a:rPr lang="en-US" dirty="0">
                <a:solidFill>
                  <a:schemeClr val="bg1"/>
                </a:solidFill>
                <a:latin typeface="Times New Roman" panose="02020603050405020304" pitchFamily="18" charset="0"/>
                <a:cs typeface="Times New Roman" panose="02020603050405020304" pitchFamily="18" charset="0"/>
              </a:rPr>
              <a:t>Medicine &amp; Wellness Products Delivery App</a:t>
            </a:r>
          </a:p>
          <a:p>
            <a:r>
              <a:rPr lang="en-US" dirty="0" err="1">
                <a:solidFill>
                  <a:schemeClr val="bg1"/>
                </a:solidFill>
                <a:latin typeface="Times New Roman" panose="02020603050405020304" pitchFamily="18" charset="0"/>
                <a:cs typeface="Times New Roman" panose="02020603050405020304" pitchFamily="18" charset="0"/>
              </a:rPr>
              <a:t>Github</a:t>
            </a:r>
            <a:r>
              <a:rPr lang="en-US" dirty="0">
                <a:solidFill>
                  <a:schemeClr val="bg1"/>
                </a:solidFill>
                <a:latin typeface="Times New Roman" panose="02020603050405020304" pitchFamily="18" charset="0"/>
                <a:cs typeface="Times New Roman" panose="02020603050405020304" pitchFamily="18" charset="0"/>
              </a:rPr>
              <a:t> - https://</a:t>
            </a:r>
            <a:r>
              <a:rPr lang="en-US" dirty="0" err="1">
                <a:solidFill>
                  <a:schemeClr val="bg1"/>
                </a:solidFill>
                <a:latin typeface="Times New Roman" panose="02020603050405020304" pitchFamily="18" charset="0"/>
                <a:cs typeface="Times New Roman" panose="02020603050405020304" pitchFamily="18" charset="0"/>
              </a:rPr>
              <a:t>github.com</a:t>
            </a:r>
            <a:r>
              <a:rPr lang="en-US" dirty="0">
                <a:solidFill>
                  <a:schemeClr val="bg1"/>
                </a:solidFill>
                <a:latin typeface="Times New Roman" panose="02020603050405020304" pitchFamily="18" charset="0"/>
                <a:cs typeface="Times New Roman" panose="02020603050405020304" pitchFamily="18" charset="0"/>
              </a:rPr>
              <a:t>/</a:t>
            </a:r>
            <a:r>
              <a:rPr lang="en-US" dirty="0" err="1">
                <a:solidFill>
                  <a:schemeClr val="bg1"/>
                </a:solidFill>
                <a:latin typeface="Times New Roman" panose="02020603050405020304" pitchFamily="18" charset="0"/>
                <a:cs typeface="Times New Roman" panose="02020603050405020304" pitchFamily="18" charset="0"/>
              </a:rPr>
              <a:t>skhetanNEU</a:t>
            </a:r>
            <a:r>
              <a:rPr lang="en-US" dirty="0">
                <a:solidFill>
                  <a:schemeClr val="bg1"/>
                </a:solidFill>
                <a:latin typeface="Times New Roman" panose="02020603050405020304" pitchFamily="18" charset="0"/>
                <a:cs typeface="Times New Roman" panose="02020603050405020304" pitchFamily="18" charset="0"/>
              </a:rPr>
              <a:t>/Medlivery</a:t>
            </a:r>
          </a:p>
        </p:txBody>
      </p:sp>
      <p:pic>
        <p:nvPicPr>
          <p:cNvPr id="4" name="Picture 3">
            <a:extLst>
              <a:ext uri="{FF2B5EF4-FFF2-40B4-BE49-F238E27FC236}">
                <a16:creationId xmlns:a16="http://schemas.microsoft.com/office/drawing/2014/main" id="{BD4FF927-EE71-C69E-C7B5-1661BDEA6802}"/>
              </a:ext>
            </a:extLst>
          </p:cNvPr>
          <p:cNvPicPr>
            <a:picLocks noChangeAspect="1"/>
          </p:cNvPicPr>
          <p:nvPr/>
        </p:nvPicPr>
        <p:blipFill rotWithShape="1">
          <a:blip r:embed="rId2"/>
          <a:srcRect l="29305" r="26220" b="2"/>
          <a:stretch/>
        </p:blipFill>
        <p:spPr>
          <a:xfrm>
            <a:off x="1778" y="10"/>
            <a:ext cx="5104833" cy="6857990"/>
          </a:xfrm>
          <a:prstGeom prst="rect">
            <a:avLst/>
          </a:prstGeom>
        </p:spPr>
      </p:pic>
      <p:sp>
        <p:nvSpPr>
          <p:cNvPr id="11" name="Rectangle 10">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3" name="Rectangle 12">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20" name="Picture 19">
            <a:extLst>
              <a:ext uri="{FF2B5EF4-FFF2-40B4-BE49-F238E27FC236}">
                <a16:creationId xmlns:a16="http://schemas.microsoft.com/office/drawing/2014/main" id="{969B76BA-29AF-0D4E-B644-41AC6AA05C13}"/>
              </a:ext>
            </a:extLst>
          </p:cNvPr>
          <p:cNvPicPr>
            <a:picLocks noChangeAspect="1"/>
          </p:cNvPicPr>
          <p:nvPr/>
        </p:nvPicPr>
        <p:blipFill>
          <a:blip r:embed="rId3"/>
          <a:stretch>
            <a:fillRect/>
          </a:stretch>
        </p:blipFill>
        <p:spPr>
          <a:xfrm>
            <a:off x="497564" y="1521917"/>
            <a:ext cx="3723608" cy="6417750"/>
          </a:xfrm>
          <a:prstGeom prst="rect">
            <a:avLst/>
          </a:prstGeom>
        </p:spPr>
      </p:pic>
      <p:sp>
        <p:nvSpPr>
          <p:cNvPr id="23" name="Oval 22">
            <a:extLst>
              <a:ext uri="{FF2B5EF4-FFF2-40B4-BE49-F238E27FC236}">
                <a16:creationId xmlns:a16="http://schemas.microsoft.com/office/drawing/2014/main" id="{A7AD67EA-6328-4E48-8338-78F67DCBBC34}"/>
              </a:ext>
            </a:extLst>
          </p:cNvPr>
          <p:cNvSpPr/>
          <p:nvPr/>
        </p:nvSpPr>
        <p:spPr>
          <a:xfrm>
            <a:off x="3256538" y="2118995"/>
            <a:ext cx="425126" cy="4521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5ABA68A0-EFD8-AC4D-9BB1-AF86DB37450E}"/>
              </a:ext>
            </a:extLst>
          </p:cNvPr>
          <p:cNvPicPr>
            <a:picLocks noChangeAspect="1"/>
          </p:cNvPicPr>
          <p:nvPr/>
        </p:nvPicPr>
        <p:blipFill>
          <a:blip r:embed="rId4"/>
          <a:stretch>
            <a:fillRect/>
          </a:stretch>
        </p:blipFill>
        <p:spPr>
          <a:xfrm>
            <a:off x="3171654" y="2118995"/>
            <a:ext cx="578840" cy="476927"/>
          </a:xfrm>
          <a:prstGeom prst="rect">
            <a:avLst/>
          </a:prstGeom>
        </p:spPr>
      </p:pic>
      <p:sp>
        <p:nvSpPr>
          <p:cNvPr id="7" name="Rectangle 6">
            <a:extLst>
              <a:ext uri="{FF2B5EF4-FFF2-40B4-BE49-F238E27FC236}">
                <a16:creationId xmlns:a16="http://schemas.microsoft.com/office/drawing/2014/main" id="{0943D670-4DBD-E24C-96D0-FBAF8558B1B7}"/>
              </a:ext>
            </a:extLst>
          </p:cNvPr>
          <p:cNvSpPr/>
          <p:nvPr/>
        </p:nvSpPr>
        <p:spPr>
          <a:xfrm>
            <a:off x="2009422" y="3917244"/>
            <a:ext cx="1741072" cy="609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tx1"/>
                </a:solidFill>
              </a:ln>
            </a:endParaRPr>
          </a:p>
        </p:txBody>
      </p:sp>
      <p:sp>
        <p:nvSpPr>
          <p:cNvPr id="22" name="TextBox 21">
            <a:extLst>
              <a:ext uri="{FF2B5EF4-FFF2-40B4-BE49-F238E27FC236}">
                <a16:creationId xmlns:a16="http://schemas.microsoft.com/office/drawing/2014/main" id="{B41DFAD7-6FF2-A84C-BAFC-53651394FEFD}"/>
              </a:ext>
            </a:extLst>
          </p:cNvPr>
          <p:cNvSpPr txBox="1"/>
          <p:nvPr/>
        </p:nvSpPr>
        <p:spPr>
          <a:xfrm>
            <a:off x="2468018" y="3974937"/>
            <a:ext cx="823879" cy="369332"/>
          </a:xfrm>
          <a:prstGeom prst="rect">
            <a:avLst/>
          </a:prstGeom>
          <a:noFill/>
        </p:spPr>
        <p:txBody>
          <a:bodyPr wrap="square" lIns="0" tIns="0" rIns="0" bIns="0" rtlCol="0">
            <a:spAutoFit/>
          </a:bodyPr>
          <a:lstStyle/>
          <a:p>
            <a:r>
              <a:rPr lang="en-US" sz="2400" dirty="0">
                <a:solidFill>
                  <a:schemeClr val="bg1"/>
                </a:solidFill>
                <a:latin typeface="SAVOYE LET PLAIN:1.0" pitchFamily="2" charset="0"/>
                <a:cs typeface="Apple Chancery" panose="03020702040506060504" pitchFamily="66" charset="-79"/>
              </a:rPr>
              <a:t>Medlivery</a:t>
            </a:r>
          </a:p>
        </p:txBody>
      </p:sp>
      <p:sp>
        <p:nvSpPr>
          <p:cNvPr id="25" name="Subtitle 2">
            <a:extLst>
              <a:ext uri="{FF2B5EF4-FFF2-40B4-BE49-F238E27FC236}">
                <a16:creationId xmlns:a16="http://schemas.microsoft.com/office/drawing/2014/main" id="{6AA80FBD-E00B-944D-AC5A-8EC221BCE509}"/>
              </a:ext>
            </a:extLst>
          </p:cNvPr>
          <p:cNvSpPr txBox="1">
            <a:spLocks/>
          </p:cNvSpPr>
          <p:nvPr/>
        </p:nvSpPr>
        <p:spPr>
          <a:xfrm>
            <a:off x="5568626" y="4000042"/>
            <a:ext cx="5657899" cy="2129295"/>
          </a:xfrm>
          <a:prstGeom prst="rect">
            <a:avLst/>
          </a:prstGeom>
        </p:spPr>
        <p:txBody>
          <a:bodyPr vert="horz" lIns="91440" tIns="45720" rIns="91440" bIns="45720" rtlCol="0" anchor="b">
            <a:normAutofit/>
          </a:bodyPr>
          <a:lstStyle>
            <a:lvl1pPr marL="0" indent="0" algn="l" defTabSz="914400" rtl="0" eaLnBrk="1" latinLnBrk="0" hangingPunct="1">
              <a:lnSpc>
                <a:spcPct val="110000"/>
              </a:lnSpc>
              <a:spcBef>
                <a:spcPts val="1200"/>
              </a:spcBef>
              <a:buClr>
                <a:schemeClr val="accent1"/>
              </a:buClr>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110000"/>
              </a:lnSpc>
              <a:spcBef>
                <a:spcPts val="6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6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6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6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Tx/>
              <a:buChar char="-"/>
            </a:pPr>
            <a:r>
              <a:rPr lang="en-US" sz="2200" dirty="0">
                <a:solidFill>
                  <a:schemeClr val="bg1"/>
                </a:solidFill>
                <a:latin typeface="Times New Roman" panose="02020603050405020304" pitchFamily="18" charset="0"/>
                <a:cs typeface="Times New Roman" panose="02020603050405020304" pitchFamily="18" charset="0"/>
              </a:rPr>
              <a:t>Aadesh Mallya</a:t>
            </a:r>
          </a:p>
          <a:p>
            <a:pPr marL="342900" indent="-342900">
              <a:buFontTx/>
              <a:buChar char="-"/>
            </a:pPr>
            <a:r>
              <a:rPr lang="en-US" sz="2200" dirty="0">
                <a:solidFill>
                  <a:schemeClr val="bg1"/>
                </a:solidFill>
                <a:latin typeface="Times New Roman" panose="02020603050405020304" pitchFamily="18" charset="0"/>
                <a:cs typeface="Times New Roman" panose="02020603050405020304" pitchFamily="18" charset="0"/>
              </a:rPr>
              <a:t>Satvik Khetan</a:t>
            </a:r>
          </a:p>
          <a:p>
            <a:pPr marL="342900" indent="-342900">
              <a:buFontTx/>
              <a:buChar char="-"/>
            </a:pPr>
            <a:r>
              <a:rPr lang="en-US" sz="2200" dirty="0">
                <a:solidFill>
                  <a:schemeClr val="bg1"/>
                </a:solidFill>
                <a:latin typeface="Times New Roman" panose="02020603050405020304" pitchFamily="18" charset="0"/>
                <a:cs typeface="Times New Roman" panose="02020603050405020304" pitchFamily="18" charset="0"/>
              </a:rPr>
              <a:t>Rishi Goswamy</a:t>
            </a:r>
          </a:p>
          <a:p>
            <a:pPr marL="342900" indent="-342900">
              <a:buFontTx/>
              <a:buChar char="-"/>
            </a:pPr>
            <a:r>
              <a:rPr lang="en-US" sz="2200" dirty="0">
                <a:solidFill>
                  <a:schemeClr val="bg1"/>
                </a:solidFill>
                <a:latin typeface="Times New Roman" panose="02020603050405020304" pitchFamily="18" charset="0"/>
                <a:cs typeface="Times New Roman" panose="02020603050405020304" pitchFamily="18" charset="0"/>
              </a:rPr>
              <a:t>Abhishek Kumar</a:t>
            </a:r>
          </a:p>
        </p:txBody>
      </p:sp>
      <p:pic>
        <p:nvPicPr>
          <p:cNvPr id="6" name="Picture 5" descr="A person on a scooter&#10;&#10;Description automatically generated">
            <a:extLst>
              <a:ext uri="{FF2B5EF4-FFF2-40B4-BE49-F238E27FC236}">
                <a16:creationId xmlns:a16="http://schemas.microsoft.com/office/drawing/2014/main" id="{8689F161-B50F-0046-D2EF-C69A3F697C8B}"/>
              </a:ext>
            </a:extLst>
          </p:cNvPr>
          <p:cNvPicPr>
            <a:picLocks noChangeAspect="1"/>
          </p:cNvPicPr>
          <p:nvPr/>
        </p:nvPicPr>
        <p:blipFill>
          <a:blip r:embed="rId5"/>
          <a:stretch>
            <a:fillRect/>
          </a:stretch>
        </p:blipFill>
        <p:spPr>
          <a:xfrm>
            <a:off x="2009422" y="2071883"/>
            <a:ext cx="1741072" cy="1741072"/>
          </a:xfrm>
          <a:prstGeom prst="rect">
            <a:avLst/>
          </a:prstGeom>
        </p:spPr>
      </p:pic>
    </p:spTree>
    <p:extLst>
      <p:ext uri="{BB962C8B-B14F-4D97-AF65-F5344CB8AC3E}">
        <p14:creationId xmlns:p14="http://schemas.microsoft.com/office/powerpoint/2010/main" val="15074866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96" name="Rectangle 8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1">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3">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CAF5-C203-A945-AE2F-23E1CF569E69}"/>
              </a:ext>
            </a:extLst>
          </p:cNvPr>
          <p:cNvSpPr>
            <a:spLocks noGrp="1"/>
          </p:cNvSpPr>
          <p:nvPr>
            <p:ph type="title"/>
          </p:nvPr>
        </p:nvSpPr>
        <p:spPr>
          <a:xfrm>
            <a:off x="4915413" y="3318061"/>
            <a:ext cx="2358125" cy="787029"/>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Thank you</a:t>
            </a:r>
          </a:p>
        </p:txBody>
      </p:sp>
      <p:sp>
        <p:nvSpPr>
          <p:cNvPr id="8" name="Content Placeholder 7">
            <a:extLst>
              <a:ext uri="{FF2B5EF4-FFF2-40B4-BE49-F238E27FC236}">
                <a16:creationId xmlns:a16="http://schemas.microsoft.com/office/drawing/2014/main" id="{C39CE77A-4BB1-5559-7B91-6576C81A542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595653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 name="Freeform 313">
            <a:extLst>
              <a:ext uri="{FF2B5EF4-FFF2-40B4-BE49-F238E27FC236}">
                <a16:creationId xmlns:a16="http://schemas.microsoft.com/office/drawing/2014/main" id="{E8F8CEE9-4F93-4CA6-B922-FF856B842050}"/>
              </a:ext>
            </a:extLst>
          </p:cNvPr>
          <p:cNvSpPr>
            <a:spLocks/>
          </p:cNvSpPr>
          <p:nvPr/>
        </p:nvSpPr>
        <p:spPr bwMode="auto">
          <a:xfrm flipH="1">
            <a:off x="1363421" y="203200"/>
            <a:ext cx="9951553" cy="6654800"/>
          </a:xfrm>
          <a:custGeom>
            <a:avLst/>
            <a:gdLst>
              <a:gd name="T0" fmla="*/ 410 w 1824"/>
              <a:gd name="T1" fmla="*/ 1219 h 1219"/>
              <a:gd name="T2" fmla="*/ 149 w 1824"/>
              <a:gd name="T3" fmla="*/ 791 h 1219"/>
              <a:gd name="T4" fmla="*/ 324 w 1824"/>
              <a:gd name="T5" fmla="*/ 38 h 1219"/>
              <a:gd name="T6" fmla="*/ 800 w 1824"/>
              <a:gd name="T7" fmla="*/ 159 h 1219"/>
              <a:gd name="T8" fmla="*/ 1336 w 1824"/>
              <a:gd name="T9" fmla="*/ 129 h 1219"/>
              <a:gd name="T10" fmla="*/ 1551 w 1824"/>
              <a:gd name="T11" fmla="*/ 514 h 1219"/>
              <a:gd name="T12" fmla="*/ 1763 w 1824"/>
              <a:gd name="T13" fmla="*/ 804 h 1219"/>
              <a:gd name="T14" fmla="*/ 1613 w 1824"/>
              <a:gd name="T15" fmla="*/ 1218 h 1219"/>
              <a:gd name="T16" fmla="*/ 410 w 1824"/>
              <a:gd name="T17" fmla="*/ 1219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24" h="1219">
                <a:moveTo>
                  <a:pt x="410" y="1219"/>
                </a:moveTo>
                <a:cubicBezTo>
                  <a:pt x="410" y="1219"/>
                  <a:pt x="298" y="1120"/>
                  <a:pt x="149" y="791"/>
                </a:cubicBezTo>
                <a:cubicBezTo>
                  <a:pt x="0" y="462"/>
                  <a:pt x="56" y="75"/>
                  <a:pt x="324" y="38"/>
                </a:cubicBezTo>
                <a:cubicBezTo>
                  <a:pt x="592" y="0"/>
                  <a:pt x="800" y="159"/>
                  <a:pt x="800" y="159"/>
                </a:cubicBezTo>
                <a:cubicBezTo>
                  <a:pt x="800" y="159"/>
                  <a:pt x="1098" y="63"/>
                  <a:pt x="1336" y="129"/>
                </a:cubicBezTo>
                <a:cubicBezTo>
                  <a:pt x="1575" y="194"/>
                  <a:pt x="1551" y="514"/>
                  <a:pt x="1551" y="514"/>
                </a:cubicBezTo>
                <a:cubicBezTo>
                  <a:pt x="1551" y="514"/>
                  <a:pt x="1701" y="602"/>
                  <a:pt x="1763" y="804"/>
                </a:cubicBezTo>
                <a:cubicBezTo>
                  <a:pt x="1824" y="1006"/>
                  <a:pt x="1613" y="1218"/>
                  <a:pt x="1613" y="1218"/>
                </a:cubicBezTo>
                <a:lnTo>
                  <a:pt x="410" y="1219"/>
                </a:lnTo>
                <a:close/>
              </a:path>
            </a:pathLst>
          </a:custGeom>
          <a:solidFill>
            <a:srgbClr val="BAF7FC">
              <a:alpha val="50000"/>
            </a:srgb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233" name="Group 1232">
            <a:extLst>
              <a:ext uri="{FF2B5EF4-FFF2-40B4-BE49-F238E27FC236}">
                <a16:creationId xmlns:a16="http://schemas.microsoft.com/office/drawing/2014/main" id="{F1B0D156-FB83-44FE-A1EB-ADB13F2E69FC}"/>
              </a:ext>
            </a:extLst>
          </p:cNvPr>
          <p:cNvGrpSpPr/>
          <p:nvPr/>
        </p:nvGrpSpPr>
        <p:grpSpPr>
          <a:xfrm>
            <a:off x="675976" y="1582056"/>
            <a:ext cx="6431398" cy="4516305"/>
            <a:chOff x="-844791" y="1150937"/>
            <a:chExt cx="6488105" cy="4556127"/>
          </a:xfrm>
        </p:grpSpPr>
        <p:pic>
          <p:nvPicPr>
            <p:cNvPr id="1232" name="Picture 1231">
              <a:extLst>
                <a:ext uri="{FF2B5EF4-FFF2-40B4-BE49-F238E27FC236}">
                  <a16:creationId xmlns:a16="http://schemas.microsoft.com/office/drawing/2014/main" id="{0B3E8303-0C69-4C1F-815D-AE2C932A2D76}"/>
                </a:ext>
              </a:extLst>
            </p:cNvPr>
            <p:cNvPicPr>
              <a:picLocks noChangeAspect="1"/>
            </p:cNvPicPr>
            <p:nvPr/>
          </p:nvPicPr>
          <p:blipFill>
            <a:blip r:embed="rId3"/>
            <a:stretch>
              <a:fillRect/>
            </a:stretch>
          </p:blipFill>
          <p:spPr>
            <a:xfrm>
              <a:off x="-844791" y="1150937"/>
              <a:ext cx="6488105" cy="4518908"/>
            </a:xfrm>
            <a:prstGeom prst="rect">
              <a:avLst/>
            </a:prstGeom>
          </p:spPr>
        </p:pic>
        <p:sp>
          <p:nvSpPr>
            <p:cNvPr id="1129" name="Freeform 159">
              <a:extLst>
                <a:ext uri="{FF2B5EF4-FFF2-40B4-BE49-F238E27FC236}">
                  <a16:creationId xmlns:a16="http://schemas.microsoft.com/office/drawing/2014/main" id="{9BB91F22-1E52-4869-BCC7-023EB8DCBB2D}"/>
                </a:ext>
              </a:extLst>
            </p:cNvPr>
            <p:cNvSpPr>
              <a:spLocks/>
            </p:cNvSpPr>
            <p:nvPr/>
          </p:nvSpPr>
          <p:spPr bwMode="auto">
            <a:xfrm>
              <a:off x="25400" y="5594351"/>
              <a:ext cx="5383213" cy="109538"/>
            </a:xfrm>
            <a:custGeom>
              <a:avLst/>
              <a:gdLst>
                <a:gd name="T0" fmla="*/ 1414 w 1428"/>
                <a:gd name="T1" fmla="*/ 29 h 29"/>
                <a:gd name="T2" fmla="*/ 14 w 1428"/>
                <a:gd name="T3" fmla="*/ 29 h 29"/>
                <a:gd name="T4" fmla="*/ 0 w 1428"/>
                <a:gd name="T5" fmla="*/ 14 h 29"/>
                <a:gd name="T6" fmla="*/ 14 w 1428"/>
                <a:gd name="T7" fmla="*/ 0 h 29"/>
                <a:gd name="T8" fmla="*/ 1414 w 1428"/>
                <a:gd name="T9" fmla="*/ 0 h 29"/>
                <a:gd name="T10" fmla="*/ 1428 w 1428"/>
                <a:gd name="T11" fmla="*/ 14 h 29"/>
                <a:gd name="T12" fmla="*/ 1414 w 1428"/>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428" h="29">
                  <a:moveTo>
                    <a:pt x="1414" y="29"/>
                  </a:moveTo>
                  <a:cubicBezTo>
                    <a:pt x="14" y="29"/>
                    <a:pt x="14" y="29"/>
                    <a:pt x="14" y="29"/>
                  </a:cubicBezTo>
                  <a:cubicBezTo>
                    <a:pt x="6" y="29"/>
                    <a:pt x="0" y="22"/>
                    <a:pt x="0" y="14"/>
                  </a:cubicBezTo>
                  <a:cubicBezTo>
                    <a:pt x="0" y="7"/>
                    <a:pt x="6" y="0"/>
                    <a:pt x="14" y="0"/>
                  </a:cubicBezTo>
                  <a:cubicBezTo>
                    <a:pt x="1414" y="0"/>
                    <a:pt x="1414" y="0"/>
                    <a:pt x="1414" y="0"/>
                  </a:cubicBezTo>
                  <a:cubicBezTo>
                    <a:pt x="1422" y="0"/>
                    <a:pt x="1428" y="7"/>
                    <a:pt x="1428" y="14"/>
                  </a:cubicBezTo>
                  <a:cubicBezTo>
                    <a:pt x="1428" y="22"/>
                    <a:pt x="1422" y="29"/>
                    <a:pt x="1414" y="29"/>
                  </a:cubicBezTo>
                  <a:close/>
                </a:path>
              </a:pathLst>
            </a:custGeom>
            <a:solidFill>
              <a:srgbClr val="08B3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0" name="Freeform 160">
              <a:extLst>
                <a:ext uri="{FF2B5EF4-FFF2-40B4-BE49-F238E27FC236}">
                  <a16:creationId xmlns:a16="http://schemas.microsoft.com/office/drawing/2014/main" id="{BADB26B4-867B-4426-8602-BF8023995072}"/>
                </a:ext>
              </a:extLst>
            </p:cNvPr>
            <p:cNvSpPr>
              <a:spLocks/>
            </p:cNvSpPr>
            <p:nvPr/>
          </p:nvSpPr>
          <p:spPr bwMode="auto">
            <a:xfrm>
              <a:off x="511175" y="2244726"/>
              <a:ext cx="4000501" cy="2681288"/>
            </a:xfrm>
            <a:custGeom>
              <a:avLst/>
              <a:gdLst>
                <a:gd name="T0" fmla="*/ 1004 w 1061"/>
                <a:gd name="T1" fmla="*/ 711 h 711"/>
                <a:gd name="T2" fmla="*/ 48 w 1061"/>
                <a:gd name="T3" fmla="*/ 711 h 711"/>
                <a:gd name="T4" fmla="*/ 18 w 1061"/>
                <a:gd name="T5" fmla="*/ 683 h 711"/>
                <a:gd name="T6" fmla="*/ 0 w 1061"/>
                <a:gd name="T7" fmla="*/ 28 h 711"/>
                <a:gd name="T8" fmla="*/ 30 w 1061"/>
                <a:gd name="T9" fmla="*/ 0 h 711"/>
                <a:gd name="T10" fmla="*/ 1031 w 1061"/>
                <a:gd name="T11" fmla="*/ 0 h 711"/>
                <a:gd name="T12" fmla="*/ 1061 w 1061"/>
                <a:gd name="T13" fmla="*/ 28 h 711"/>
                <a:gd name="T14" fmla="*/ 1034 w 1061"/>
                <a:gd name="T15" fmla="*/ 683 h 711"/>
                <a:gd name="T16" fmla="*/ 1004 w 1061"/>
                <a:gd name="T17" fmla="*/ 71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1" h="711">
                  <a:moveTo>
                    <a:pt x="1004" y="711"/>
                  </a:moveTo>
                  <a:cubicBezTo>
                    <a:pt x="48" y="711"/>
                    <a:pt x="48" y="711"/>
                    <a:pt x="48" y="711"/>
                  </a:cubicBezTo>
                  <a:cubicBezTo>
                    <a:pt x="31" y="711"/>
                    <a:pt x="18" y="699"/>
                    <a:pt x="18" y="683"/>
                  </a:cubicBezTo>
                  <a:cubicBezTo>
                    <a:pt x="0" y="28"/>
                    <a:pt x="0" y="28"/>
                    <a:pt x="0" y="28"/>
                  </a:cubicBezTo>
                  <a:cubicBezTo>
                    <a:pt x="0" y="13"/>
                    <a:pt x="13" y="0"/>
                    <a:pt x="30" y="0"/>
                  </a:cubicBezTo>
                  <a:cubicBezTo>
                    <a:pt x="1031" y="0"/>
                    <a:pt x="1031" y="0"/>
                    <a:pt x="1031" y="0"/>
                  </a:cubicBezTo>
                  <a:cubicBezTo>
                    <a:pt x="1048" y="0"/>
                    <a:pt x="1061" y="13"/>
                    <a:pt x="1061" y="28"/>
                  </a:cubicBezTo>
                  <a:cubicBezTo>
                    <a:pt x="1034" y="683"/>
                    <a:pt x="1034" y="683"/>
                    <a:pt x="1034" y="683"/>
                  </a:cubicBezTo>
                  <a:cubicBezTo>
                    <a:pt x="1034" y="699"/>
                    <a:pt x="1021" y="711"/>
                    <a:pt x="1004" y="711"/>
                  </a:cubicBezTo>
                </a:path>
              </a:pathLst>
            </a:custGeom>
            <a:solidFill>
              <a:srgbClr val="EAE8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1" name="Freeform 161">
              <a:extLst>
                <a:ext uri="{FF2B5EF4-FFF2-40B4-BE49-F238E27FC236}">
                  <a16:creationId xmlns:a16="http://schemas.microsoft.com/office/drawing/2014/main" id="{F10C64B8-F252-475C-8FA4-ADE11FCBB7F6}"/>
                </a:ext>
              </a:extLst>
            </p:cNvPr>
            <p:cNvSpPr>
              <a:spLocks/>
            </p:cNvSpPr>
            <p:nvPr/>
          </p:nvSpPr>
          <p:spPr bwMode="auto">
            <a:xfrm>
              <a:off x="598487" y="2266951"/>
              <a:ext cx="3913188" cy="2659063"/>
            </a:xfrm>
            <a:custGeom>
              <a:avLst/>
              <a:gdLst>
                <a:gd name="T0" fmla="*/ 1027 w 1038"/>
                <a:gd name="T1" fmla="*/ 0 h 705"/>
                <a:gd name="T2" fmla="*/ 1032 w 1038"/>
                <a:gd name="T3" fmla="*/ 16 h 705"/>
                <a:gd name="T4" fmla="*/ 1005 w 1038"/>
                <a:gd name="T5" fmla="*/ 671 h 705"/>
                <a:gd name="T6" fmla="*/ 975 w 1038"/>
                <a:gd name="T7" fmla="*/ 698 h 705"/>
                <a:gd name="T8" fmla="*/ 18 w 1038"/>
                <a:gd name="T9" fmla="*/ 698 h 705"/>
                <a:gd name="T10" fmla="*/ 0 w 1038"/>
                <a:gd name="T11" fmla="*/ 693 h 705"/>
                <a:gd name="T12" fmla="*/ 25 w 1038"/>
                <a:gd name="T13" fmla="*/ 705 h 705"/>
                <a:gd name="T14" fmla="*/ 981 w 1038"/>
                <a:gd name="T15" fmla="*/ 705 h 705"/>
                <a:gd name="T16" fmla="*/ 1011 w 1038"/>
                <a:gd name="T17" fmla="*/ 677 h 705"/>
                <a:gd name="T18" fmla="*/ 1038 w 1038"/>
                <a:gd name="T19" fmla="*/ 22 h 705"/>
                <a:gd name="T20" fmla="*/ 1027 w 1038"/>
                <a:gd name="T21" fmla="*/ 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38" h="705">
                  <a:moveTo>
                    <a:pt x="1027" y="0"/>
                  </a:moveTo>
                  <a:cubicBezTo>
                    <a:pt x="1030" y="5"/>
                    <a:pt x="1032" y="10"/>
                    <a:pt x="1032" y="16"/>
                  </a:cubicBezTo>
                  <a:cubicBezTo>
                    <a:pt x="1005" y="671"/>
                    <a:pt x="1005" y="671"/>
                    <a:pt x="1005" y="671"/>
                  </a:cubicBezTo>
                  <a:cubicBezTo>
                    <a:pt x="1005" y="686"/>
                    <a:pt x="991" y="698"/>
                    <a:pt x="975" y="698"/>
                  </a:cubicBezTo>
                  <a:cubicBezTo>
                    <a:pt x="18" y="698"/>
                    <a:pt x="18" y="698"/>
                    <a:pt x="18" y="698"/>
                  </a:cubicBezTo>
                  <a:cubicBezTo>
                    <a:pt x="11" y="698"/>
                    <a:pt x="5" y="696"/>
                    <a:pt x="0" y="693"/>
                  </a:cubicBezTo>
                  <a:cubicBezTo>
                    <a:pt x="5" y="700"/>
                    <a:pt x="14" y="705"/>
                    <a:pt x="25" y="705"/>
                  </a:cubicBezTo>
                  <a:cubicBezTo>
                    <a:pt x="981" y="705"/>
                    <a:pt x="981" y="705"/>
                    <a:pt x="981" y="705"/>
                  </a:cubicBezTo>
                  <a:cubicBezTo>
                    <a:pt x="998" y="705"/>
                    <a:pt x="1011" y="693"/>
                    <a:pt x="1011" y="677"/>
                  </a:cubicBezTo>
                  <a:cubicBezTo>
                    <a:pt x="1038" y="22"/>
                    <a:pt x="1038" y="22"/>
                    <a:pt x="1038" y="22"/>
                  </a:cubicBezTo>
                  <a:cubicBezTo>
                    <a:pt x="1038" y="13"/>
                    <a:pt x="1034" y="5"/>
                    <a:pt x="1027" y="0"/>
                  </a:cubicBezTo>
                </a:path>
              </a:pathLst>
            </a:custGeom>
            <a:solidFill>
              <a:srgbClr val="686E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2" name="Freeform 162">
              <a:extLst>
                <a:ext uri="{FF2B5EF4-FFF2-40B4-BE49-F238E27FC236}">
                  <a16:creationId xmlns:a16="http://schemas.microsoft.com/office/drawing/2014/main" id="{DE70373F-7EDE-48F8-97D1-B5E18868EC3F}"/>
                </a:ext>
              </a:extLst>
            </p:cNvPr>
            <p:cNvSpPr>
              <a:spLocks/>
            </p:cNvSpPr>
            <p:nvPr/>
          </p:nvSpPr>
          <p:spPr bwMode="auto">
            <a:xfrm>
              <a:off x="665162" y="2319338"/>
              <a:ext cx="3729038" cy="2422525"/>
            </a:xfrm>
            <a:custGeom>
              <a:avLst/>
              <a:gdLst>
                <a:gd name="T0" fmla="*/ 18 w 989"/>
                <a:gd name="T1" fmla="*/ 614 h 642"/>
                <a:gd name="T2" fmla="*/ 0 w 989"/>
                <a:gd name="T3" fmla="*/ 28 h 642"/>
                <a:gd name="T4" fmla="*/ 30 w 989"/>
                <a:gd name="T5" fmla="*/ 0 h 642"/>
                <a:gd name="T6" fmla="*/ 959 w 989"/>
                <a:gd name="T7" fmla="*/ 0 h 642"/>
                <a:gd name="T8" fmla="*/ 989 w 989"/>
                <a:gd name="T9" fmla="*/ 28 h 642"/>
                <a:gd name="T10" fmla="*/ 962 w 989"/>
                <a:gd name="T11" fmla="*/ 614 h 642"/>
                <a:gd name="T12" fmla="*/ 932 w 989"/>
                <a:gd name="T13" fmla="*/ 642 h 642"/>
                <a:gd name="T14" fmla="*/ 48 w 989"/>
                <a:gd name="T15" fmla="*/ 642 h 642"/>
                <a:gd name="T16" fmla="*/ 18 w 989"/>
                <a:gd name="T17" fmla="*/ 614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9" h="642">
                  <a:moveTo>
                    <a:pt x="18" y="614"/>
                  </a:moveTo>
                  <a:cubicBezTo>
                    <a:pt x="0" y="28"/>
                    <a:pt x="0" y="28"/>
                    <a:pt x="0" y="28"/>
                  </a:cubicBezTo>
                  <a:cubicBezTo>
                    <a:pt x="0" y="12"/>
                    <a:pt x="14" y="0"/>
                    <a:pt x="30" y="0"/>
                  </a:cubicBezTo>
                  <a:cubicBezTo>
                    <a:pt x="959" y="0"/>
                    <a:pt x="959" y="0"/>
                    <a:pt x="959" y="0"/>
                  </a:cubicBezTo>
                  <a:cubicBezTo>
                    <a:pt x="976" y="0"/>
                    <a:pt x="989" y="12"/>
                    <a:pt x="989" y="28"/>
                  </a:cubicBezTo>
                  <a:cubicBezTo>
                    <a:pt x="962" y="614"/>
                    <a:pt x="962" y="614"/>
                    <a:pt x="962" y="614"/>
                  </a:cubicBezTo>
                  <a:cubicBezTo>
                    <a:pt x="962" y="630"/>
                    <a:pt x="949" y="642"/>
                    <a:pt x="932" y="642"/>
                  </a:cubicBezTo>
                  <a:cubicBezTo>
                    <a:pt x="48" y="642"/>
                    <a:pt x="48" y="642"/>
                    <a:pt x="48" y="642"/>
                  </a:cubicBezTo>
                  <a:cubicBezTo>
                    <a:pt x="32" y="642"/>
                    <a:pt x="18" y="630"/>
                    <a:pt x="18" y="614"/>
                  </a:cubicBezTo>
                </a:path>
              </a:pathLst>
            </a:custGeom>
            <a:solidFill>
              <a:srgbClr val="0697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3" name="Freeform 163">
              <a:extLst>
                <a:ext uri="{FF2B5EF4-FFF2-40B4-BE49-F238E27FC236}">
                  <a16:creationId xmlns:a16="http://schemas.microsoft.com/office/drawing/2014/main" id="{A986E1E0-E338-4D0E-8A59-4495F4A6C2C3}"/>
                </a:ext>
              </a:extLst>
            </p:cNvPr>
            <p:cNvSpPr>
              <a:spLocks/>
            </p:cNvSpPr>
            <p:nvPr/>
          </p:nvSpPr>
          <p:spPr bwMode="auto">
            <a:xfrm>
              <a:off x="661987" y="2373313"/>
              <a:ext cx="3729038" cy="2425700"/>
            </a:xfrm>
            <a:custGeom>
              <a:avLst/>
              <a:gdLst>
                <a:gd name="T0" fmla="*/ 18 w 989"/>
                <a:gd name="T1" fmla="*/ 615 h 643"/>
                <a:gd name="T2" fmla="*/ 0 w 989"/>
                <a:gd name="T3" fmla="*/ 28 h 643"/>
                <a:gd name="T4" fmla="*/ 30 w 989"/>
                <a:gd name="T5" fmla="*/ 0 h 643"/>
                <a:gd name="T6" fmla="*/ 959 w 989"/>
                <a:gd name="T7" fmla="*/ 0 h 643"/>
                <a:gd name="T8" fmla="*/ 989 w 989"/>
                <a:gd name="T9" fmla="*/ 28 h 643"/>
                <a:gd name="T10" fmla="*/ 962 w 989"/>
                <a:gd name="T11" fmla="*/ 615 h 643"/>
                <a:gd name="T12" fmla="*/ 932 w 989"/>
                <a:gd name="T13" fmla="*/ 643 h 643"/>
                <a:gd name="T14" fmla="*/ 48 w 989"/>
                <a:gd name="T15" fmla="*/ 643 h 643"/>
                <a:gd name="T16" fmla="*/ 18 w 989"/>
                <a:gd name="T17" fmla="*/ 615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9" h="643">
                  <a:moveTo>
                    <a:pt x="18" y="615"/>
                  </a:moveTo>
                  <a:cubicBezTo>
                    <a:pt x="0" y="28"/>
                    <a:pt x="0" y="28"/>
                    <a:pt x="0" y="28"/>
                  </a:cubicBezTo>
                  <a:cubicBezTo>
                    <a:pt x="0" y="12"/>
                    <a:pt x="13" y="0"/>
                    <a:pt x="30" y="0"/>
                  </a:cubicBezTo>
                  <a:cubicBezTo>
                    <a:pt x="959" y="0"/>
                    <a:pt x="959" y="0"/>
                    <a:pt x="959" y="0"/>
                  </a:cubicBezTo>
                  <a:cubicBezTo>
                    <a:pt x="976" y="0"/>
                    <a:pt x="989" y="12"/>
                    <a:pt x="989" y="28"/>
                  </a:cubicBezTo>
                  <a:cubicBezTo>
                    <a:pt x="962" y="615"/>
                    <a:pt x="962" y="615"/>
                    <a:pt x="962" y="615"/>
                  </a:cubicBezTo>
                  <a:cubicBezTo>
                    <a:pt x="962" y="630"/>
                    <a:pt x="948" y="643"/>
                    <a:pt x="932" y="643"/>
                  </a:cubicBezTo>
                  <a:cubicBezTo>
                    <a:pt x="48" y="643"/>
                    <a:pt x="48" y="643"/>
                    <a:pt x="48" y="643"/>
                  </a:cubicBezTo>
                  <a:cubicBezTo>
                    <a:pt x="31" y="643"/>
                    <a:pt x="18" y="630"/>
                    <a:pt x="18" y="615"/>
                  </a:cubicBezTo>
                </a:path>
              </a:pathLst>
            </a:custGeom>
            <a:solidFill>
              <a:srgbClr val="08B3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6" name="Freeform 166">
              <a:extLst>
                <a:ext uri="{FF2B5EF4-FFF2-40B4-BE49-F238E27FC236}">
                  <a16:creationId xmlns:a16="http://schemas.microsoft.com/office/drawing/2014/main" id="{A49DAAED-A4DB-456B-8485-2AA161C6BF0E}"/>
                </a:ext>
              </a:extLst>
            </p:cNvPr>
            <p:cNvSpPr>
              <a:spLocks noEditPoints="1"/>
            </p:cNvSpPr>
            <p:nvPr/>
          </p:nvSpPr>
          <p:spPr bwMode="auto">
            <a:xfrm>
              <a:off x="4289425" y="3176588"/>
              <a:ext cx="68263" cy="1489075"/>
            </a:xfrm>
            <a:custGeom>
              <a:avLst/>
              <a:gdLst>
                <a:gd name="T0" fmla="*/ 38 w 43"/>
                <a:gd name="T1" fmla="*/ 138 h 938"/>
                <a:gd name="T2" fmla="*/ 38 w 43"/>
                <a:gd name="T3" fmla="*/ 138 h 938"/>
                <a:gd name="T4" fmla="*/ 0 w 43"/>
                <a:gd name="T5" fmla="*/ 938 h 938"/>
                <a:gd name="T6" fmla="*/ 0 w 43"/>
                <a:gd name="T7" fmla="*/ 938 h 938"/>
                <a:gd name="T8" fmla="*/ 38 w 43"/>
                <a:gd name="T9" fmla="*/ 138 h 938"/>
                <a:gd name="T10" fmla="*/ 43 w 43"/>
                <a:gd name="T11" fmla="*/ 0 h 938"/>
                <a:gd name="T12" fmla="*/ 43 w 43"/>
                <a:gd name="T13" fmla="*/ 0 h 938"/>
                <a:gd name="T14" fmla="*/ 38 w 43"/>
                <a:gd name="T15" fmla="*/ 104 h 938"/>
                <a:gd name="T16" fmla="*/ 38 w 43"/>
                <a:gd name="T17" fmla="*/ 104 h 938"/>
                <a:gd name="T18" fmla="*/ 43 w 43"/>
                <a:gd name="T19" fmla="*/ 0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938">
                  <a:moveTo>
                    <a:pt x="38" y="138"/>
                  </a:moveTo>
                  <a:lnTo>
                    <a:pt x="38" y="138"/>
                  </a:lnTo>
                  <a:lnTo>
                    <a:pt x="0" y="938"/>
                  </a:lnTo>
                  <a:lnTo>
                    <a:pt x="0" y="938"/>
                  </a:lnTo>
                  <a:lnTo>
                    <a:pt x="38" y="138"/>
                  </a:lnTo>
                  <a:close/>
                  <a:moveTo>
                    <a:pt x="43" y="0"/>
                  </a:moveTo>
                  <a:lnTo>
                    <a:pt x="43" y="0"/>
                  </a:lnTo>
                  <a:lnTo>
                    <a:pt x="38" y="104"/>
                  </a:lnTo>
                  <a:lnTo>
                    <a:pt x="38" y="104"/>
                  </a:lnTo>
                  <a:lnTo>
                    <a:pt x="43" y="0"/>
                  </a:lnTo>
                  <a:close/>
                </a:path>
              </a:pathLst>
            </a:custGeom>
            <a:solidFill>
              <a:srgbClr val="74B0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7" name="Freeform 167">
              <a:extLst>
                <a:ext uri="{FF2B5EF4-FFF2-40B4-BE49-F238E27FC236}">
                  <a16:creationId xmlns:a16="http://schemas.microsoft.com/office/drawing/2014/main" id="{DAE27A6B-2B4C-4B88-8862-171E1A1B1C37}"/>
                </a:ext>
              </a:extLst>
            </p:cNvPr>
            <p:cNvSpPr>
              <a:spLocks noEditPoints="1"/>
            </p:cNvSpPr>
            <p:nvPr/>
          </p:nvSpPr>
          <p:spPr bwMode="auto">
            <a:xfrm>
              <a:off x="4289425" y="3176588"/>
              <a:ext cx="68263" cy="1489075"/>
            </a:xfrm>
            <a:custGeom>
              <a:avLst/>
              <a:gdLst>
                <a:gd name="T0" fmla="*/ 38 w 43"/>
                <a:gd name="T1" fmla="*/ 138 h 938"/>
                <a:gd name="T2" fmla="*/ 38 w 43"/>
                <a:gd name="T3" fmla="*/ 138 h 938"/>
                <a:gd name="T4" fmla="*/ 0 w 43"/>
                <a:gd name="T5" fmla="*/ 938 h 938"/>
                <a:gd name="T6" fmla="*/ 0 w 43"/>
                <a:gd name="T7" fmla="*/ 938 h 938"/>
                <a:gd name="T8" fmla="*/ 38 w 43"/>
                <a:gd name="T9" fmla="*/ 138 h 938"/>
                <a:gd name="T10" fmla="*/ 43 w 43"/>
                <a:gd name="T11" fmla="*/ 0 h 938"/>
                <a:gd name="T12" fmla="*/ 43 w 43"/>
                <a:gd name="T13" fmla="*/ 0 h 938"/>
                <a:gd name="T14" fmla="*/ 38 w 43"/>
                <a:gd name="T15" fmla="*/ 104 h 938"/>
                <a:gd name="T16" fmla="*/ 38 w 43"/>
                <a:gd name="T17" fmla="*/ 104 h 938"/>
                <a:gd name="T18" fmla="*/ 43 w 43"/>
                <a:gd name="T19" fmla="*/ 0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938">
                  <a:moveTo>
                    <a:pt x="38" y="138"/>
                  </a:moveTo>
                  <a:lnTo>
                    <a:pt x="38" y="138"/>
                  </a:lnTo>
                  <a:lnTo>
                    <a:pt x="0" y="938"/>
                  </a:lnTo>
                  <a:lnTo>
                    <a:pt x="0" y="938"/>
                  </a:lnTo>
                  <a:lnTo>
                    <a:pt x="38" y="138"/>
                  </a:lnTo>
                  <a:moveTo>
                    <a:pt x="43" y="0"/>
                  </a:moveTo>
                  <a:lnTo>
                    <a:pt x="43" y="0"/>
                  </a:lnTo>
                  <a:lnTo>
                    <a:pt x="38" y="104"/>
                  </a:lnTo>
                  <a:lnTo>
                    <a:pt x="38" y="104"/>
                  </a:lnTo>
                  <a:lnTo>
                    <a:pt x="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8" name="Freeform 178">
              <a:extLst>
                <a:ext uri="{FF2B5EF4-FFF2-40B4-BE49-F238E27FC236}">
                  <a16:creationId xmlns:a16="http://schemas.microsoft.com/office/drawing/2014/main" id="{DD717C67-0035-40C2-A173-DEE3D670D130}"/>
                </a:ext>
              </a:extLst>
            </p:cNvPr>
            <p:cNvSpPr>
              <a:spLocks/>
            </p:cNvSpPr>
            <p:nvPr/>
          </p:nvSpPr>
          <p:spPr bwMode="auto">
            <a:xfrm>
              <a:off x="2268537" y="5010151"/>
              <a:ext cx="688975" cy="381000"/>
            </a:xfrm>
            <a:custGeom>
              <a:avLst/>
              <a:gdLst>
                <a:gd name="T0" fmla="*/ 423 w 434"/>
                <a:gd name="T1" fmla="*/ 240 h 240"/>
                <a:gd name="T2" fmla="*/ 14 w 434"/>
                <a:gd name="T3" fmla="*/ 240 h 240"/>
                <a:gd name="T4" fmla="*/ 0 w 434"/>
                <a:gd name="T5" fmla="*/ 0 h 240"/>
                <a:gd name="T6" fmla="*/ 434 w 434"/>
                <a:gd name="T7" fmla="*/ 0 h 240"/>
                <a:gd name="T8" fmla="*/ 423 w 434"/>
                <a:gd name="T9" fmla="*/ 240 h 240"/>
              </a:gdLst>
              <a:ahLst/>
              <a:cxnLst>
                <a:cxn ang="0">
                  <a:pos x="T0" y="T1"/>
                </a:cxn>
                <a:cxn ang="0">
                  <a:pos x="T2" y="T3"/>
                </a:cxn>
                <a:cxn ang="0">
                  <a:pos x="T4" y="T5"/>
                </a:cxn>
                <a:cxn ang="0">
                  <a:pos x="T6" y="T7"/>
                </a:cxn>
                <a:cxn ang="0">
                  <a:pos x="T8" y="T9"/>
                </a:cxn>
              </a:cxnLst>
              <a:rect l="0" t="0" r="r" b="b"/>
              <a:pathLst>
                <a:path w="434" h="240">
                  <a:moveTo>
                    <a:pt x="423" y="240"/>
                  </a:moveTo>
                  <a:lnTo>
                    <a:pt x="14" y="240"/>
                  </a:lnTo>
                  <a:lnTo>
                    <a:pt x="0" y="0"/>
                  </a:lnTo>
                  <a:lnTo>
                    <a:pt x="434" y="0"/>
                  </a:lnTo>
                  <a:lnTo>
                    <a:pt x="423" y="240"/>
                  </a:lnTo>
                  <a:close/>
                </a:path>
              </a:pathLst>
            </a:custGeom>
            <a:solidFill>
              <a:srgbClr val="8892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9" name="Freeform 179">
              <a:extLst>
                <a:ext uri="{FF2B5EF4-FFF2-40B4-BE49-F238E27FC236}">
                  <a16:creationId xmlns:a16="http://schemas.microsoft.com/office/drawing/2014/main" id="{ECCE61D3-4EB2-4373-8DBE-AF18ADA2A5E9}"/>
                </a:ext>
              </a:extLst>
            </p:cNvPr>
            <p:cNvSpPr>
              <a:spLocks/>
            </p:cNvSpPr>
            <p:nvPr/>
          </p:nvSpPr>
          <p:spPr bwMode="auto">
            <a:xfrm>
              <a:off x="2268537" y="5010151"/>
              <a:ext cx="688975" cy="381000"/>
            </a:xfrm>
            <a:custGeom>
              <a:avLst/>
              <a:gdLst>
                <a:gd name="T0" fmla="*/ 423 w 434"/>
                <a:gd name="T1" fmla="*/ 240 h 240"/>
                <a:gd name="T2" fmla="*/ 14 w 434"/>
                <a:gd name="T3" fmla="*/ 240 h 240"/>
                <a:gd name="T4" fmla="*/ 0 w 434"/>
                <a:gd name="T5" fmla="*/ 0 h 240"/>
                <a:gd name="T6" fmla="*/ 434 w 434"/>
                <a:gd name="T7" fmla="*/ 0 h 240"/>
                <a:gd name="T8" fmla="*/ 423 w 434"/>
                <a:gd name="T9" fmla="*/ 240 h 240"/>
              </a:gdLst>
              <a:ahLst/>
              <a:cxnLst>
                <a:cxn ang="0">
                  <a:pos x="T0" y="T1"/>
                </a:cxn>
                <a:cxn ang="0">
                  <a:pos x="T2" y="T3"/>
                </a:cxn>
                <a:cxn ang="0">
                  <a:pos x="T4" y="T5"/>
                </a:cxn>
                <a:cxn ang="0">
                  <a:pos x="T6" y="T7"/>
                </a:cxn>
                <a:cxn ang="0">
                  <a:pos x="T8" y="T9"/>
                </a:cxn>
              </a:cxnLst>
              <a:rect l="0" t="0" r="r" b="b"/>
              <a:pathLst>
                <a:path w="434" h="240">
                  <a:moveTo>
                    <a:pt x="423" y="240"/>
                  </a:moveTo>
                  <a:lnTo>
                    <a:pt x="14" y="240"/>
                  </a:lnTo>
                  <a:lnTo>
                    <a:pt x="0" y="0"/>
                  </a:lnTo>
                  <a:lnTo>
                    <a:pt x="434" y="0"/>
                  </a:lnTo>
                  <a:lnTo>
                    <a:pt x="423" y="2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0" name="Freeform 180">
              <a:extLst>
                <a:ext uri="{FF2B5EF4-FFF2-40B4-BE49-F238E27FC236}">
                  <a16:creationId xmlns:a16="http://schemas.microsoft.com/office/drawing/2014/main" id="{CF39FF56-24D8-417F-97BC-AE316C5950BD}"/>
                </a:ext>
              </a:extLst>
            </p:cNvPr>
            <p:cNvSpPr>
              <a:spLocks/>
            </p:cNvSpPr>
            <p:nvPr/>
          </p:nvSpPr>
          <p:spPr bwMode="auto">
            <a:xfrm>
              <a:off x="2268537" y="5010151"/>
              <a:ext cx="688975" cy="381000"/>
            </a:xfrm>
            <a:custGeom>
              <a:avLst/>
              <a:gdLst>
                <a:gd name="T0" fmla="*/ 183 w 183"/>
                <a:gd name="T1" fmla="*/ 0 h 101"/>
                <a:gd name="T2" fmla="*/ 0 w 183"/>
                <a:gd name="T3" fmla="*/ 0 h 101"/>
                <a:gd name="T4" fmla="*/ 6 w 183"/>
                <a:gd name="T5" fmla="*/ 101 h 101"/>
                <a:gd name="T6" fmla="*/ 28 w 183"/>
                <a:gd name="T7" fmla="*/ 101 h 101"/>
                <a:gd name="T8" fmla="*/ 44 w 183"/>
                <a:gd name="T9" fmla="*/ 55 h 101"/>
                <a:gd name="T10" fmla="*/ 182 w 183"/>
                <a:gd name="T11" fmla="*/ 18 h 101"/>
                <a:gd name="T12" fmla="*/ 183 w 183"/>
                <a:gd name="T13" fmla="*/ 0 h 101"/>
              </a:gdLst>
              <a:ahLst/>
              <a:cxnLst>
                <a:cxn ang="0">
                  <a:pos x="T0" y="T1"/>
                </a:cxn>
                <a:cxn ang="0">
                  <a:pos x="T2" y="T3"/>
                </a:cxn>
                <a:cxn ang="0">
                  <a:pos x="T4" y="T5"/>
                </a:cxn>
                <a:cxn ang="0">
                  <a:pos x="T6" y="T7"/>
                </a:cxn>
                <a:cxn ang="0">
                  <a:pos x="T8" y="T9"/>
                </a:cxn>
                <a:cxn ang="0">
                  <a:pos x="T10" y="T11"/>
                </a:cxn>
                <a:cxn ang="0">
                  <a:pos x="T12" y="T13"/>
                </a:cxn>
              </a:cxnLst>
              <a:rect l="0" t="0" r="r" b="b"/>
              <a:pathLst>
                <a:path w="183" h="101">
                  <a:moveTo>
                    <a:pt x="183" y="0"/>
                  </a:moveTo>
                  <a:cubicBezTo>
                    <a:pt x="0" y="0"/>
                    <a:pt x="0" y="0"/>
                    <a:pt x="0" y="0"/>
                  </a:cubicBezTo>
                  <a:cubicBezTo>
                    <a:pt x="6" y="101"/>
                    <a:pt x="6" y="101"/>
                    <a:pt x="6" y="101"/>
                  </a:cubicBezTo>
                  <a:cubicBezTo>
                    <a:pt x="28" y="101"/>
                    <a:pt x="28" y="101"/>
                    <a:pt x="28" y="101"/>
                  </a:cubicBezTo>
                  <a:cubicBezTo>
                    <a:pt x="31" y="85"/>
                    <a:pt x="35" y="68"/>
                    <a:pt x="44" y="55"/>
                  </a:cubicBezTo>
                  <a:cubicBezTo>
                    <a:pt x="59" y="31"/>
                    <a:pt x="135" y="21"/>
                    <a:pt x="182" y="18"/>
                  </a:cubicBezTo>
                  <a:cubicBezTo>
                    <a:pt x="183" y="0"/>
                    <a:pt x="183" y="0"/>
                    <a:pt x="183" y="0"/>
                  </a:cubicBezTo>
                </a:path>
              </a:pathLst>
            </a:custGeom>
            <a:solidFill>
              <a:srgbClr val="6F6D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1" name="Freeform 181">
              <a:extLst>
                <a:ext uri="{FF2B5EF4-FFF2-40B4-BE49-F238E27FC236}">
                  <a16:creationId xmlns:a16="http://schemas.microsoft.com/office/drawing/2014/main" id="{D915A4CC-787F-4FDD-BC82-80A0C285519C}"/>
                </a:ext>
              </a:extLst>
            </p:cNvPr>
            <p:cNvSpPr>
              <a:spLocks/>
            </p:cNvSpPr>
            <p:nvPr/>
          </p:nvSpPr>
          <p:spPr bwMode="auto">
            <a:xfrm>
              <a:off x="1758950" y="5391151"/>
              <a:ext cx="1765300" cy="203200"/>
            </a:xfrm>
            <a:custGeom>
              <a:avLst/>
              <a:gdLst>
                <a:gd name="T0" fmla="*/ 468 w 468"/>
                <a:gd name="T1" fmla="*/ 54 h 54"/>
                <a:gd name="T2" fmla="*/ 0 w 468"/>
                <a:gd name="T3" fmla="*/ 54 h 54"/>
                <a:gd name="T4" fmla="*/ 55 w 468"/>
                <a:gd name="T5" fmla="*/ 0 h 54"/>
                <a:gd name="T6" fmla="*/ 413 w 468"/>
                <a:gd name="T7" fmla="*/ 0 h 54"/>
                <a:gd name="T8" fmla="*/ 468 w 468"/>
                <a:gd name="T9" fmla="*/ 54 h 54"/>
              </a:gdLst>
              <a:ahLst/>
              <a:cxnLst>
                <a:cxn ang="0">
                  <a:pos x="T0" y="T1"/>
                </a:cxn>
                <a:cxn ang="0">
                  <a:pos x="T2" y="T3"/>
                </a:cxn>
                <a:cxn ang="0">
                  <a:pos x="T4" y="T5"/>
                </a:cxn>
                <a:cxn ang="0">
                  <a:pos x="T6" y="T7"/>
                </a:cxn>
                <a:cxn ang="0">
                  <a:pos x="T8" y="T9"/>
                </a:cxn>
              </a:cxnLst>
              <a:rect l="0" t="0" r="r" b="b"/>
              <a:pathLst>
                <a:path w="468" h="54">
                  <a:moveTo>
                    <a:pt x="468" y="54"/>
                  </a:moveTo>
                  <a:cubicBezTo>
                    <a:pt x="0" y="54"/>
                    <a:pt x="0" y="54"/>
                    <a:pt x="0" y="54"/>
                  </a:cubicBezTo>
                  <a:cubicBezTo>
                    <a:pt x="0" y="24"/>
                    <a:pt x="25" y="0"/>
                    <a:pt x="55" y="0"/>
                  </a:cubicBezTo>
                  <a:cubicBezTo>
                    <a:pt x="413" y="0"/>
                    <a:pt x="413" y="0"/>
                    <a:pt x="413" y="0"/>
                  </a:cubicBezTo>
                  <a:cubicBezTo>
                    <a:pt x="443" y="0"/>
                    <a:pt x="468" y="24"/>
                    <a:pt x="468" y="54"/>
                  </a:cubicBezTo>
                  <a:close/>
                </a:path>
              </a:pathLst>
            </a:custGeom>
            <a:solidFill>
              <a:srgbClr val="686E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9" name="Freeform 239">
              <a:extLst>
                <a:ext uri="{FF2B5EF4-FFF2-40B4-BE49-F238E27FC236}">
                  <a16:creationId xmlns:a16="http://schemas.microsoft.com/office/drawing/2014/main" id="{61055E83-63B7-46FE-A1DB-9697BE91CC59}"/>
                </a:ext>
              </a:extLst>
            </p:cNvPr>
            <p:cNvSpPr>
              <a:spLocks/>
            </p:cNvSpPr>
            <p:nvPr/>
          </p:nvSpPr>
          <p:spPr bwMode="auto">
            <a:xfrm>
              <a:off x="3198813" y="3255963"/>
              <a:ext cx="1184275" cy="871538"/>
            </a:xfrm>
            <a:custGeom>
              <a:avLst/>
              <a:gdLst>
                <a:gd name="T0" fmla="*/ 746 w 746"/>
                <a:gd name="T1" fmla="*/ 57 h 549"/>
                <a:gd name="T2" fmla="*/ 288 w 746"/>
                <a:gd name="T3" fmla="*/ 0 h 549"/>
                <a:gd name="T4" fmla="*/ 0 w 746"/>
                <a:gd name="T5" fmla="*/ 549 h 549"/>
                <a:gd name="T6" fmla="*/ 373 w 746"/>
                <a:gd name="T7" fmla="*/ 549 h 549"/>
                <a:gd name="T8" fmla="*/ 746 w 746"/>
                <a:gd name="T9" fmla="*/ 57 h 549"/>
              </a:gdLst>
              <a:ahLst/>
              <a:cxnLst>
                <a:cxn ang="0">
                  <a:pos x="T0" y="T1"/>
                </a:cxn>
                <a:cxn ang="0">
                  <a:pos x="T2" y="T3"/>
                </a:cxn>
                <a:cxn ang="0">
                  <a:pos x="T4" y="T5"/>
                </a:cxn>
                <a:cxn ang="0">
                  <a:pos x="T6" y="T7"/>
                </a:cxn>
                <a:cxn ang="0">
                  <a:pos x="T8" y="T9"/>
                </a:cxn>
              </a:cxnLst>
              <a:rect l="0" t="0" r="r" b="b"/>
              <a:pathLst>
                <a:path w="746" h="549">
                  <a:moveTo>
                    <a:pt x="746" y="57"/>
                  </a:moveTo>
                  <a:lnTo>
                    <a:pt x="288" y="0"/>
                  </a:lnTo>
                  <a:lnTo>
                    <a:pt x="0" y="549"/>
                  </a:lnTo>
                  <a:lnTo>
                    <a:pt x="373" y="549"/>
                  </a:lnTo>
                  <a:lnTo>
                    <a:pt x="746" y="5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2" name="Freeform 242">
              <a:extLst>
                <a:ext uri="{FF2B5EF4-FFF2-40B4-BE49-F238E27FC236}">
                  <a16:creationId xmlns:a16="http://schemas.microsoft.com/office/drawing/2014/main" id="{EB953642-BB76-4FF8-9914-BB8CC130ABBB}"/>
                </a:ext>
              </a:extLst>
            </p:cNvPr>
            <p:cNvSpPr>
              <a:spLocks/>
            </p:cNvSpPr>
            <p:nvPr/>
          </p:nvSpPr>
          <p:spPr bwMode="auto">
            <a:xfrm>
              <a:off x="4922838" y="3165476"/>
              <a:ext cx="173038" cy="187325"/>
            </a:xfrm>
            <a:custGeom>
              <a:avLst/>
              <a:gdLst>
                <a:gd name="T0" fmla="*/ 0 w 109"/>
                <a:gd name="T1" fmla="*/ 21 h 118"/>
                <a:gd name="T2" fmla="*/ 26 w 109"/>
                <a:gd name="T3" fmla="*/ 118 h 118"/>
                <a:gd name="T4" fmla="*/ 109 w 109"/>
                <a:gd name="T5" fmla="*/ 88 h 118"/>
                <a:gd name="T6" fmla="*/ 95 w 109"/>
                <a:gd name="T7" fmla="*/ 0 h 118"/>
                <a:gd name="T8" fmla="*/ 0 w 109"/>
                <a:gd name="T9" fmla="*/ 21 h 118"/>
              </a:gdLst>
              <a:ahLst/>
              <a:cxnLst>
                <a:cxn ang="0">
                  <a:pos x="T0" y="T1"/>
                </a:cxn>
                <a:cxn ang="0">
                  <a:pos x="T2" y="T3"/>
                </a:cxn>
                <a:cxn ang="0">
                  <a:pos x="T4" y="T5"/>
                </a:cxn>
                <a:cxn ang="0">
                  <a:pos x="T6" y="T7"/>
                </a:cxn>
                <a:cxn ang="0">
                  <a:pos x="T8" y="T9"/>
                </a:cxn>
              </a:cxnLst>
              <a:rect l="0" t="0" r="r" b="b"/>
              <a:pathLst>
                <a:path w="109" h="118">
                  <a:moveTo>
                    <a:pt x="0" y="21"/>
                  </a:moveTo>
                  <a:lnTo>
                    <a:pt x="26" y="118"/>
                  </a:lnTo>
                  <a:lnTo>
                    <a:pt x="109" y="88"/>
                  </a:lnTo>
                  <a:lnTo>
                    <a:pt x="95" y="0"/>
                  </a:lnTo>
                  <a:lnTo>
                    <a:pt x="0" y="21"/>
                  </a:lnTo>
                  <a:close/>
                </a:path>
              </a:pathLst>
            </a:custGeom>
            <a:solidFill>
              <a:srgbClr val="F3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3" name="Freeform 243">
              <a:extLst>
                <a:ext uri="{FF2B5EF4-FFF2-40B4-BE49-F238E27FC236}">
                  <a16:creationId xmlns:a16="http://schemas.microsoft.com/office/drawing/2014/main" id="{2E97DA9F-7382-4900-BE9A-7369901288C5}"/>
                </a:ext>
              </a:extLst>
            </p:cNvPr>
            <p:cNvSpPr>
              <a:spLocks/>
            </p:cNvSpPr>
            <p:nvPr/>
          </p:nvSpPr>
          <p:spPr bwMode="auto">
            <a:xfrm>
              <a:off x="4922838" y="3165476"/>
              <a:ext cx="173038" cy="187325"/>
            </a:xfrm>
            <a:custGeom>
              <a:avLst/>
              <a:gdLst>
                <a:gd name="T0" fmla="*/ 0 w 109"/>
                <a:gd name="T1" fmla="*/ 21 h 118"/>
                <a:gd name="T2" fmla="*/ 26 w 109"/>
                <a:gd name="T3" fmla="*/ 118 h 118"/>
                <a:gd name="T4" fmla="*/ 109 w 109"/>
                <a:gd name="T5" fmla="*/ 88 h 118"/>
                <a:gd name="T6" fmla="*/ 95 w 109"/>
                <a:gd name="T7" fmla="*/ 0 h 118"/>
                <a:gd name="T8" fmla="*/ 0 w 109"/>
                <a:gd name="T9" fmla="*/ 21 h 118"/>
              </a:gdLst>
              <a:ahLst/>
              <a:cxnLst>
                <a:cxn ang="0">
                  <a:pos x="T0" y="T1"/>
                </a:cxn>
                <a:cxn ang="0">
                  <a:pos x="T2" y="T3"/>
                </a:cxn>
                <a:cxn ang="0">
                  <a:pos x="T4" y="T5"/>
                </a:cxn>
                <a:cxn ang="0">
                  <a:pos x="T6" y="T7"/>
                </a:cxn>
                <a:cxn ang="0">
                  <a:pos x="T8" y="T9"/>
                </a:cxn>
              </a:cxnLst>
              <a:rect l="0" t="0" r="r" b="b"/>
              <a:pathLst>
                <a:path w="109" h="118">
                  <a:moveTo>
                    <a:pt x="0" y="21"/>
                  </a:moveTo>
                  <a:lnTo>
                    <a:pt x="26" y="118"/>
                  </a:lnTo>
                  <a:lnTo>
                    <a:pt x="109" y="88"/>
                  </a:lnTo>
                  <a:lnTo>
                    <a:pt x="95" y="0"/>
                  </a:lnTo>
                  <a:lnTo>
                    <a:pt x="0" y="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4" name="Freeform 244">
              <a:extLst>
                <a:ext uri="{FF2B5EF4-FFF2-40B4-BE49-F238E27FC236}">
                  <a16:creationId xmlns:a16="http://schemas.microsoft.com/office/drawing/2014/main" id="{9AD42ADD-7F85-435C-88E0-24B0E42BA284}"/>
                </a:ext>
              </a:extLst>
            </p:cNvPr>
            <p:cNvSpPr>
              <a:spLocks/>
            </p:cNvSpPr>
            <p:nvPr/>
          </p:nvSpPr>
          <p:spPr bwMode="auto">
            <a:xfrm>
              <a:off x="4224338" y="2730501"/>
              <a:ext cx="136525" cy="276225"/>
            </a:xfrm>
            <a:custGeom>
              <a:avLst/>
              <a:gdLst>
                <a:gd name="T0" fmla="*/ 30 w 36"/>
                <a:gd name="T1" fmla="*/ 30 h 73"/>
                <a:gd name="T2" fmla="*/ 3 w 36"/>
                <a:gd name="T3" fmla="*/ 2 h 73"/>
                <a:gd name="T4" fmla="*/ 14 w 36"/>
                <a:gd name="T5" fmla="*/ 25 h 73"/>
                <a:gd name="T6" fmla="*/ 3 w 36"/>
                <a:gd name="T7" fmla="*/ 32 h 73"/>
                <a:gd name="T8" fmla="*/ 22 w 36"/>
                <a:gd name="T9" fmla="*/ 73 h 73"/>
                <a:gd name="T10" fmla="*/ 35 w 36"/>
                <a:gd name="T11" fmla="*/ 60 h 73"/>
                <a:gd name="T12" fmla="*/ 30 w 36"/>
                <a:gd name="T13" fmla="*/ 30 h 73"/>
              </a:gdLst>
              <a:ahLst/>
              <a:cxnLst>
                <a:cxn ang="0">
                  <a:pos x="T0" y="T1"/>
                </a:cxn>
                <a:cxn ang="0">
                  <a:pos x="T2" y="T3"/>
                </a:cxn>
                <a:cxn ang="0">
                  <a:pos x="T4" y="T5"/>
                </a:cxn>
                <a:cxn ang="0">
                  <a:pos x="T6" y="T7"/>
                </a:cxn>
                <a:cxn ang="0">
                  <a:pos x="T8" y="T9"/>
                </a:cxn>
                <a:cxn ang="0">
                  <a:pos x="T10" y="T11"/>
                </a:cxn>
                <a:cxn ang="0">
                  <a:pos x="T12" y="T13"/>
                </a:cxn>
              </a:cxnLst>
              <a:rect l="0" t="0" r="r" b="b"/>
              <a:pathLst>
                <a:path w="36" h="73">
                  <a:moveTo>
                    <a:pt x="30" y="30"/>
                  </a:moveTo>
                  <a:cubicBezTo>
                    <a:pt x="27" y="26"/>
                    <a:pt x="7" y="0"/>
                    <a:pt x="3" y="2"/>
                  </a:cubicBezTo>
                  <a:cubicBezTo>
                    <a:pt x="0" y="4"/>
                    <a:pt x="12" y="22"/>
                    <a:pt x="14" y="25"/>
                  </a:cubicBezTo>
                  <a:cubicBezTo>
                    <a:pt x="14" y="25"/>
                    <a:pt x="7" y="24"/>
                    <a:pt x="3" y="32"/>
                  </a:cubicBezTo>
                  <a:cubicBezTo>
                    <a:pt x="1" y="38"/>
                    <a:pt x="16" y="63"/>
                    <a:pt x="22" y="73"/>
                  </a:cubicBezTo>
                  <a:cubicBezTo>
                    <a:pt x="28" y="72"/>
                    <a:pt x="36" y="65"/>
                    <a:pt x="35" y="60"/>
                  </a:cubicBezTo>
                  <a:cubicBezTo>
                    <a:pt x="35" y="49"/>
                    <a:pt x="32" y="33"/>
                    <a:pt x="30" y="30"/>
                  </a:cubicBezTo>
                  <a:close/>
                </a:path>
              </a:pathLst>
            </a:custGeom>
            <a:solidFill>
              <a:srgbClr val="F3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5" name="Freeform 245">
              <a:extLst>
                <a:ext uri="{FF2B5EF4-FFF2-40B4-BE49-F238E27FC236}">
                  <a16:creationId xmlns:a16="http://schemas.microsoft.com/office/drawing/2014/main" id="{4D8FC168-D6AA-4221-99D7-7D86D0AEEEB6}"/>
                </a:ext>
              </a:extLst>
            </p:cNvPr>
            <p:cNvSpPr>
              <a:spLocks/>
            </p:cNvSpPr>
            <p:nvPr/>
          </p:nvSpPr>
          <p:spPr bwMode="auto">
            <a:xfrm>
              <a:off x="4975225" y="3171826"/>
              <a:ext cx="63500" cy="15875"/>
            </a:xfrm>
            <a:custGeom>
              <a:avLst/>
              <a:gdLst>
                <a:gd name="T0" fmla="*/ 40 w 40"/>
                <a:gd name="T1" fmla="*/ 0 h 10"/>
                <a:gd name="T2" fmla="*/ 0 w 40"/>
                <a:gd name="T3" fmla="*/ 10 h 10"/>
                <a:gd name="T4" fmla="*/ 0 w 40"/>
                <a:gd name="T5" fmla="*/ 10 h 10"/>
                <a:gd name="T6" fmla="*/ 40 w 40"/>
                <a:gd name="T7" fmla="*/ 0 h 10"/>
                <a:gd name="T8" fmla="*/ 40 w 40"/>
                <a:gd name="T9" fmla="*/ 0 h 10"/>
              </a:gdLst>
              <a:ahLst/>
              <a:cxnLst>
                <a:cxn ang="0">
                  <a:pos x="T0" y="T1"/>
                </a:cxn>
                <a:cxn ang="0">
                  <a:pos x="T2" y="T3"/>
                </a:cxn>
                <a:cxn ang="0">
                  <a:pos x="T4" y="T5"/>
                </a:cxn>
                <a:cxn ang="0">
                  <a:pos x="T6" y="T7"/>
                </a:cxn>
                <a:cxn ang="0">
                  <a:pos x="T8" y="T9"/>
                </a:cxn>
              </a:cxnLst>
              <a:rect l="0" t="0" r="r" b="b"/>
              <a:pathLst>
                <a:path w="40" h="10">
                  <a:moveTo>
                    <a:pt x="40" y="0"/>
                  </a:moveTo>
                  <a:lnTo>
                    <a:pt x="0" y="10"/>
                  </a:lnTo>
                  <a:lnTo>
                    <a:pt x="0" y="10"/>
                  </a:lnTo>
                  <a:lnTo>
                    <a:pt x="40" y="0"/>
                  </a:lnTo>
                  <a:lnTo>
                    <a:pt x="40" y="0"/>
                  </a:lnTo>
                  <a:close/>
                </a:path>
              </a:pathLst>
            </a:custGeom>
            <a:solidFill>
              <a:srgbClr val="F8A7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6" name="Freeform 246">
              <a:extLst>
                <a:ext uri="{FF2B5EF4-FFF2-40B4-BE49-F238E27FC236}">
                  <a16:creationId xmlns:a16="http://schemas.microsoft.com/office/drawing/2014/main" id="{ACEDDE55-32E5-47DF-83FA-2D66A81B8743}"/>
                </a:ext>
              </a:extLst>
            </p:cNvPr>
            <p:cNvSpPr>
              <a:spLocks/>
            </p:cNvSpPr>
            <p:nvPr/>
          </p:nvSpPr>
          <p:spPr bwMode="auto">
            <a:xfrm>
              <a:off x="4975225" y="3171826"/>
              <a:ext cx="63500" cy="15875"/>
            </a:xfrm>
            <a:custGeom>
              <a:avLst/>
              <a:gdLst>
                <a:gd name="T0" fmla="*/ 40 w 40"/>
                <a:gd name="T1" fmla="*/ 0 h 10"/>
                <a:gd name="T2" fmla="*/ 0 w 40"/>
                <a:gd name="T3" fmla="*/ 10 h 10"/>
                <a:gd name="T4" fmla="*/ 0 w 40"/>
                <a:gd name="T5" fmla="*/ 10 h 10"/>
                <a:gd name="T6" fmla="*/ 40 w 40"/>
                <a:gd name="T7" fmla="*/ 0 h 10"/>
                <a:gd name="T8" fmla="*/ 40 w 40"/>
                <a:gd name="T9" fmla="*/ 0 h 10"/>
              </a:gdLst>
              <a:ahLst/>
              <a:cxnLst>
                <a:cxn ang="0">
                  <a:pos x="T0" y="T1"/>
                </a:cxn>
                <a:cxn ang="0">
                  <a:pos x="T2" y="T3"/>
                </a:cxn>
                <a:cxn ang="0">
                  <a:pos x="T4" y="T5"/>
                </a:cxn>
                <a:cxn ang="0">
                  <a:pos x="T6" y="T7"/>
                </a:cxn>
                <a:cxn ang="0">
                  <a:pos x="T8" y="T9"/>
                </a:cxn>
              </a:cxnLst>
              <a:rect l="0" t="0" r="r" b="b"/>
              <a:pathLst>
                <a:path w="40" h="10">
                  <a:moveTo>
                    <a:pt x="40" y="0"/>
                  </a:moveTo>
                  <a:lnTo>
                    <a:pt x="0" y="10"/>
                  </a:lnTo>
                  <a:lnTo>
                    <a:pt x="0" y="10"/>
                  </a:lnTo>
                  <a:lnTo>
                    <a:pt x="40" y="0"/>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7" name="Freeform 247">
              <a:extLst>
                <a:ext uri="{FF2B5EF4-FFF2-40B4-BE49-F238E27FC236}">
                  <a16:creationId xmlns:a16="http://schemas.microsoft.com/office/drawing/2014/main" id="{914FD9A7-1BE1-4E11-94E6-7AE64E96874A}"/>
                </a:ext>
              </a:extLst>
            </p:cNvPr>
            <p:cNvSpPr>
              <a:spLocks noEditPoints="1"/>
            </p:cNvSpPr>
            <p:nvPr/>
          </p:nvSpPr>
          <p:spPr bwMode="auto">
            <a:xfrm>
              <a:off x="4922838" y="3187701"/>
              <a:ext cx="52388" cy="68263"/>
            </a:xfrm>
            <a:custGeom>
              <a:avLst/>
              <a:gdLst>
                <a:gd name="T0" fmla="*/ 0 w 33"/>
                <a:gd name="T1" fmla="*/ 7 h 43"/>
                <a:gd name="T2" fmla="*/ 9 w 33"/>
                <a:gd name="T3" fmla="*/ 43 h 43"/>
                <a:gd name="T4" fmla="*/ 9 w 33"/>
                <a:gd name="T5" fmla="*/ 43 h 43"/>
                <a:gd name="T6" fmla="*/ 0 w 33"/>
                <a:gd name="T7" fmla="*/ 7 h 43"/>
                <a:gd name="T8" fmla="*/ 33 w 33"/>
                <a:gd name="T9" fmla="*/ 0 h 43"/>
                <a:gd name="T10" fmla="*/ 0 w 33"/>
                <a:gd name="T11" fmla="*/ 7 h 43"/>
                <a:gd name="T12" fmla="*/ 33 w 33"/>
                <a:gd name="T13" fmla="*/ 0 h 43"/>
                <a:gd name="T14" fmla="*/ 33 w 33"/>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43">
                  <a:moveTo>
                    <a:pt x="0" y="7"/>
                  </a:moveTo>
                  <a:lnTo>
                    <a:pt x="9" y="43"/>
                  </a:lnTo>
                  <a:lnTo>
                    <a:pt x="9" y="43"/>
                  </a:lnTo>
                  <a:lnTo>
                    <a:pt x="0" y="7"/>
                  </a:lnTo>
                  <a:close/>
                  <a:moveTo>
                    <a:pt x="33" y="0"/>
                  </a:moveTo>
                  <a:lnTo>
                    <a:pt x="0" y="7"/>
                  </a:lnTo>
                  <a:lnTo>
                    <a:pt x="33" y="0"/>
                  </a:lnTo>
                  <a:lnTo>
                    <a:pt x="33" y="0"/>
                  </a:lnTo>
                  <a:close/>
                </a:path>
              </a:pathLst>
            </a:custGeom>
            <a:solidFill>
              <a:srgbClr val="F69B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8" name="Freeform 248">
              <a:extLst>
                <a:ext uri="{FF2B5EF4-FFF2-40B4-BE49-F238E27FC236}">
                  <a16:creationId xmlns:a16="http://schemas.microsoft.com/office/drawing/2014/main" id="{996A2DCF-D896-43E4-B6AC-4CCC1D41AFD8}"/>
                </a:ext>
              </a:extLst>
            </p:cNvPr>
            <p:cNvSpPr>
              <a:spLocks noEditPoints="1"/>
            </p:cNvSpPr>
            <p:nvPr/>
          </p:nvSpPr>
          <p:spPr bwMode="auto">
            <a:xfrm>
              <a:off x="4922838" y="3187701"/>
              <a:ext cx="52388" cy="68263"/>
            </a:xfrm>
            <a:custGeom>
              <a:avLst/>
              <a:gdLst>
                <a:gd name="T0" fmla="*/ 0 w 33"/>
                <a:gd name="T1" fmla="*/ 7 h 43"/>
                <a:gd name="T2" fmla="*/ 9 w 33"/>
                <a:gd name="T3" fmla="*/ 43 h 43"/>
                <a:gd name="T4" fmla="*/ 9 w 33"/>
                <a:gd name="T5" fmla="*/ 43 h 43"/>
                <a:gd name="T6" fmla="*/ 0 w 33"/>
                <a:gd name="T7" fmla="*/ 7 h 43"/>
                <a:gd name="T8" fmla="*/ 33 w 33"/>
                <a:gd name="T9" fmla="*/ 0 h 43"/>
                <a:gd name="T10" fmla="*/ 0 w 33"/>
                <a:gd name="T11" fmla="*/ 7 h 43"/>
                <a:gd name="T12" fmla="*/ 33 w 33"/>
                <a:gd name="T13" fmla="*/ 0 h 43"/>
                <a:gd name="T14" fmla="*/ 33 w 33"/>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43">
                  <a:moveTo>
                    <a:pt x="0" y="7"/>
                  </a:moveTo>
                  <a:lnTo>
                    <a:pt x="9" y="43"/>
                  </a:lnTo>
                  <a:lnTo>
                    <a:pt x="9" y="43"/>
                  </a:lnTo>
                  <a:lnTo>
                    <a:pt x="0" y="7"/>
                  </a:lnTo>
                  <a:moveTo>
                    <a:pt x="33" y="0"/>
                  </a:moveTo>
                  <a:lnTo>
                    <a:pt x="0" y="7"/>
                  </a:lnTo>
                  <a:lnTo>
                    <a:pt x="33" y="0"/>
                  </a:lnTo>
                  <a:lnTo>
                    <a:pt x="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9" name="Freeform 249">
              <a:extLst>
                <a:ext uri="{FF2B5EF4-FFF2-40B4-BE49-F238E27FC236}">
                  <a16:creationId xmlns:a16="http://schemas.microsoft.com/office/drawing/2014/main" id="{6724106A-6CF8-42E9-B259-16E37D55F236}"/>
                </a:ext>
              </a:extLst>
            </p:cNvPr>
            <p:cNvSpPr>
              <a:spLocks/>
            </p:cNvSpPr>
            <p:nvPr/>
          </p:nvSpPr>
          <p:spPr bwMode="auto">
            <a:xfrm>
              <a:off x="4922838" y="3171826"/>
              <a:ext cx="115888" cy="84138"/>
            </a:xfrm>
            <a:custGeom>
              <a:avLst/>
              <a:gdLst>
                <a:gd name="T0" fmla="*/ 31 w 31"/>
                <a:gd name="T1" fmla="*/ 0 h 22"/>
                <a:gd name="T2" fmla="*/ 14 w 31"/>
                <a:gd name="T3" fmla="*/ 4 h 22"/>
                <a:gd name="T4" fmla="*/ 0 w 31"/>
                <a:gd name="T5" fmla="*/ 7 h 22"/>
                <a:gd name="T6" fmla="*/ 4 w 31"/>
                <a:gd name="T7" fmla="*/ 22 h 22"/>
                <a:gd name="T8" fmla="*/ 25 w 31"/>
                <a:gd name="T9" fmla="*/ 8 h 22"/>
                <a:gd name="T10" fmla="*/ 31 w 31"/>
                <a:gd name="T11" fmla="*/ 0 h 22"/>
              </a:gdLst>
              <a:ahLst/>
              <a:cxnLst>
                <a:cxn ang="0">
                  <a:pos x="T0" y="T1"/>
                </a:cxn>
                <a:cxn ang="0">
                  <a:pos x="T2" y="T3"/>
                </a:cxn>
                <a:cxn ang="0">
                  <a:pos x="T4" y="T5"/>
                </a:cxn>
                <a:cxn ang="0">
                  <a:pos x="T6" y="T7"/>
                </a:cxn>
                <a:cxn ang="0">
                  <a:pos x="T8" y="T9"/>
                </a:cxn>
                <a:cxn ang="0">
                  <a:pos x="T10" y="T11"/>
                </a:cxn>
              </a:cxnLst>
              <a:rect l="0" t="0" r="r" b="b"/>
              <a:pathLst>
                <a:path w="31" h="22">
                  <a:moveTo>
                    <a:pt x="31" y="0"/>
                  </a:moveTo>
                  <a:cubicBezTo>
                    <a:pt x="14" y="4"/>
                    <a:pt x="14" y="4"/>
                    <a:pt x="14" y="4"/>
                  </a:cubicBezTo>
                  <a:cubicBezTo>
                    <a:pt x="0" y="7"/>
                    <a:pt x="0" y="7"/>
                    <a:pt x="0" y="7"/>
                  </a:cubicBezTo>
                  <a:cubicBezTo>
                    <a:pt x="4" y="22"/>
                    <a:pt x="4" y="22"/>
                    <a:pt x="4" y="22"/>
                  </a:cubicBezTo>
                  <a:cubicBezTo>
                    <a:pt x="12" y="20"/>
                    <a:pt x="20" y="16"/>
                    <a:pt x="25" y="8"/>
                  </a:cubicBezTo>
                  <a:cubicBezTo>
                    <a:pt x="26" y="6"/>
                    <a:pt x="28" y="3"/>
                    <a:pt x="31" y="0"/>
                  </a:cubicBezTo>
                </a:path>
              </a:pathLst>
            </a:custGeom>
            <a:solidFill>
              <a:srgbClr val="F157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0" name="Freeform 250">
              <a:extLst>
                <a:ext uri="{FF2B5EF4-FFF2-40B4-BE49-F238E27FC236}">
                  <a16:creationId xmlns:a16="http://schemas.microsoft.com/office/drawing/2014/main" id="{2BD7DD21-4B7B-4044-B987-92B8438E633B}"/>
                </a:ext>
              </a:extLst>
            </p:cNvPr>
            <p:cNvSpPr>
              <a:spLocks/>
            </p:cNvSpPr>
            <p:nvPr/>
          </p:nvSpPr>
          <p:spPr bwMode="auto">
            <a:xfrm>
              <a:off x="4797425" y="5473701"/>
              <a:ext cx="87313" cy="158750"/>
            </a:xfrm>
            <a:custGeom>
              <a:avLst/>
              <a:gdLst>
                <a:gd name="T0" fmla="*/ 55 w 55"/>
                <a:gd name="T1" fmla="*/ 40 h 100"/>
                <a:gd name="T2" fmla="*/ 46 w 55"/>
                <a:gd name="T3" fmla="*/ 95 h 100"/>
                <a:gd name="T4" fmla="*/ 0 w 55"/>
                <a:gd name="T5" fmla="*/ 100 h 100"/>
                <a:gd name="T6" fmla="*/ 10 w 55"/>
                <a:gd name="T7" fmla="*/ 0 h 100"/>
                <a:gd name="T8" fmla="*/ 55 w 55"/>
                <a:gd name="T9" fmla="*/ 40 h 100"/>
              </a:gdLst>
              <a:ahLst/>
              <a:cxnLst>
                <a:cxn ang="0">
                  <a:pos x="T0" y="T1"/>
                </a:cxn>
                <a:cxn ang="0">
                  <a:pos x="T2" y="T3"/>
                </a:cxn>
                <a:cxn ang="0">
                  <a:pos x="T4" y="T5"/>
                </a:cxn>
                <a:cxn ang="0">
                  <a:pos x="T6" y="T7"/>
                </a:cxn>
                <a:cxn ang="0">
                  <a:pos x="T8" y="T9"/>
                </a:cxn>
              </a:cxnLst>
              <a:rect l="0" t="0" r="r" b="b"/>
              <a:pathLst>
                <a:path w="55" h="100">
                  <a:moveTo>
                    <a:pt x="55" y="40"/>
                  </a:moveTo>
                  <a:lnTo>
                    <a:pt x="46" y="95"/>
                  </a:lnTo>
                  <a:lnTo>
                    <a:pt x="0" y="100"/>
                  </a:lnTo>
                  <a:lnTo>
                    <a:pt x="10" y="0"/>
                  </a:lnTo>
                  <a:lnTo>
                    <a:pt x="55" y="40"/>
                  </a:lnTo>
                  <a:close/>
                </a:path>
              </a:pathLst>
            </a:custGeom>
            <a:solidFill>
              <a:srgbClr val="F3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1" name="Freeform 251">
              <a:extLst>
                <a:ext uri="{FF2B5EF4-FFF2-40B4-BE49-F238E27FC236}">
                  <a16:creationId xmlns:a16="http://schemas.microsoft.com/office/drawing/2014/main" id="{74A7D70F-5270-464F-84DD-764574C6CCFC}"/>
                </a:ext>
              </a:extLst>
            </p:cNvPr>
            <p:cNvSpPr>
              <a:spLocks/>
            </p:cNvSpPr>
            <p:nvPr/>
          </p:nvSpPr>
          <p:spPr bwMode="auto">
            <a:xfrm>
              <a:off x="4624388" y="5591176"/>
              <a:ext cx="276225" cy="115888"/>
            </a:xfrm>
            <a:custGeom>
              <a:avLst/>
              <a:gdLst>
                <a:gd name="T0" fmla="*/ 68 w 73"/>
                <a:gd name="T1" fmla="*/ 6 h 31"/>
                <a:gd name="T2" fmla="*/ 47 w 73"/>
                <a:gd name="T3" fmla="*/ 3 h 31"/>
                <a:gd name="T4" fmla="*/ 33 w 73"/>
                <a:gd name="T5" fmla="*/ 14 h 31"/>
                <a:gd name="T6" fmla="*/ 2 w 73"/>
                <a:gd name="T7" fmla="*/ 26 h 31"/>
                <a:gd name="T8" fmla="*/ 71 w 73"/>
                <a:gd name="T9" fmla="*/ 30 h 31"/>
                <a:gd name="T10" fmla="*/ 68 w 73"/>
                <a:gd name="T11" fmla="*/ 6 h 31"/>
              </a:gdLst>
              <a:ahLst/>
              <a:cxnLst>
                <a:cxn ang="0">
                  <a:pos x="T0" y="T1"/>
                </a:cxn>
                <a:cxn ang="0">
                  <a:pos x="T2" y="T3"/>
                </a:cxn>
                <a:cxn ang="0">
                  <a:pos x="T4" y="T5"/>
                </a:cxn>
                <a:cxn ang="0">
                  <a:pos x="T6" y="T7"/>
                </a:cxn>
                <a:cxn ang="0">
                  <a:pos x="T8" y="T9"/>
                </a:cxn>
                <a:cxn ang="0">
                  <a:pos x="T10" y="T11"/>
                </a:cxn>
              </a:cxnLst>
              <a:rect l="0" t="0" r="r" b="b"/>
              <a:pathLst>
                <a:path w="73" h="31">
                  <a:moveTo>
                    <a:pt x="68" y="6"/>
                  </a:moveTo>
                  <a:cubicBezTo>
                    <a:pt x="68" y="6"/>
                    <a:pt x="51" y="6"/>
                    <a:pt x="47" y="3"/>
                  </a:cubicBezTo>
                  <a:cubicBezTo>
                    <a:pt x="44" y="0"/>
                    <a:pt x="40" y="6"/>
                    <a:pt x="33" y="14"/>
                  </a:cubicBezTo>
                  <a:cubicBezTo>
                    <a:pt x="27" y="21"/>
                    <a:pt x="5" y="20"/>
                    <a:pt x="2" y="26"/>
                  </a:cubicBezTo>
                  <a:cubicBezTo>
                    <a:pt x="0" y="31"/>
                    <a:pt x="67" y="30"/>
                    <a:pt x="71" y="30"/>
                  </a:cubicBezTo>
                  <a:cubicBezTo>
                    <a:pt x="73" y="30"/>
                    <a:pt x="68" y="6"/>
                    <a:pt x="68" y="6"/>
                  </a:cubicBezTo>
                  <a:close/>
                </a:path>
              </a:pathLst>
            </a:custGeom>
            <a:solidFill>
              <a:srgbClr val="0F1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2" name="Freeform 252">
              <a:extLst>
                <a:ext uri="{FF2B5EF4-FFF2-40B4-BE49-F238E27FC236}">
                  <a16:creationId xmlns:a16="http://schemas.microsoft.com/office/drawing/2014/main" id="{A5C431DA-CE58-48EB-8D48-499822877BE3}"/>
                </a:ext>
              </a:extLst>
            </p:cNvPr>
            <p:cNvSpPr>
              <a:spLocks/>
            </p:cNvSpPr>
            <p:nvPr/>
          </p:nvSpPr>
          <p:spPr bwMode="auto">
            <a:xfrm>
              <a:off x="4991100" y="5457826"/>
              <a:ext cx="85725" cy="158750"/>
            </a:xfrm>
            <a:custGeom>
              <a:avLst/>
              <a:gdLst>
                <a:gd name="T0" fmla="*/ 54 w 54"/>
                <a:gd name="T1" fmla="*/ 41 h 100"/>
                <a:gd name="T2" fmla="*/ 45 w 54"/>
                <a:gd name="T3" fmla="*/ 98 h 100"/>
                <a:gd name="T4" fmla="*/ 0 w 54"/>
                <a:gd name="T5" fmla="*/ 100 h 100"/>
                <a:gd name="T6" fmla="*/ 7 w 54"/>
                <a:gd name="T7" fmla="*/ 0 h 100"/>
                <a:gd name="T8" fmla="*/ 54 w 54"/>
                <a:gd name="T9" fmla="*/ 41 h 100"/>
              </a:gdLst>
              <a:ahLst/>
              <a:cxnLst>
                <a:cxn ang="0">
                  <a:pos x="T0" y="T1"/>
                </a:cxn>
                <a:cxn ang="0">
                  <a:pos x="T2" y="T3"/>
                </a:cxn>
                <a:cxn ang="0">
                  <a:pos x="T4" y="T5"/>
                </a:cxn>
                <a:cxn ang="0">
                  <a:pos x="T6" y="T7"/>
                </a:cxn>
                <a:cxn ang="0">
                  <a:pos x="T8" y="T9"/>
                </a:cxn>
              </a:cxnLst>
              <a:rect l="0" t="0" r="r" b="b"/>
              <a:pathLst>
                <a:path w="54" h="100">
                  <a:moveTo>
                    <a:pt x="54" y="41"/>
                  </a:moveTo>
                  <a:lnTo>
                    <a:pt x="45" y="98"/>
                  </a:lnTo>
                  <a:lnTo>
                    <a:pt x="0" y="100"/>
                  </a:lnTo>
                  <a:lnTo>
                    <a:pt x="7" y="0"/>
                  </a:lnTo>
                  <a:lnTo>
                    <a:pt x="54" y="41"/>
                  </a:lnTo>
                  <a:close/>
                </a:path>
              </a:pathLst>
            </a:custGeom>
            <a:solidFill>
              <a:srgbClr val="F3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3" name="Freeform 253">
              <a:extLst>
                <a:ext uri="{FF2B5EF4-FFF2-40B4-BE49-F238E27FC236}">
                  <a16:creationId xmlns:a16="http://schemas.microsoft.com/office/drawing/2014/main" id="{EE017706-857C-446D-B416-BEEEEEF8EB71}"/>
                </a:ext>
              </a:extLst>
            </p:cNvPr>
            <p:cNvSpPr>
              <a:spLocks/>
            </p:cNvSpPr>
            <p:nvPr/>
          </p:nvSpPr>
          <p:spPr bwMode="auto">
            <a:xfrm>
              <a:off x="4813300" y="5575301"/>
              <a:ext cx="268288" cy="131763"/>
            </a:xfrm>
            <a:custGeom>
              <a:avLst/>
              <a:gdLst>
                <a:gd name="T0" fmla="*/ 69 w 71"/>
                <a:gd name="T1" fmla="*/ 6 h 35"/>
                <a:gd name="T2" fmla="*/ 48 w 71"/>
                <a:gd name="T3" fmla="*/ 3 h 35"/>
                <a:gd name="T4" fmla="*/ 34 w 71"/>
                <a:gd name="T5" fmla="*/ 14 h 35"/>
                <a:gd name="T6" fmla="*/ 3 w 71"/>
                <a:gd name="T7" fmla="*/ 29 h 35"/>
                <a:gd name="T8" fmla="*/ 70 w 71"/>
                <a:gd name="T9" fmla="*/ 32 h 35"/>
                <a:gd name="T10" fmla="*/ 69 w 71"/>
                <a:gd name="T11" fmla="*/ 6 h 35"/>
              </a:gdLst>
              <a:ahLst/>
              <a:cxnLst>
                <a:cxn ang="0">
                  <a:pos x="T0" y="T1"/>
                </a:cxn>
                <a:cxn ang="0">
                  <a:pos x="T2" y="T3"/>
                </a:cxn>
                <a:cxn ang="0">
                  <a:pos x="T4" y="T5"/>
                </a:cxn>
                <a:cxn ang="0">
                  <a:pos x="T6" y="T7"/>
                </a:cxn>
                <a:cxn ang="0">
                  <a:pos x="T8" y="T9"/>
                </a:cxn>
                <a:cxn ang="0">
                  <a:pos x="T10" y="T11"/>
                </a:cxn>
              </a:cxnLst>
              <a:rect l="0" t="0" r="r" b="b"/>
              <a:pathLst>
                <a:path w="71" h="35">
                  <a:moveTo>
                    <a:pt x="69" y="6"/>
                  </a:moveTo>
                  <a:cubicBezTo>
                    <a:pt x="69" y="6"/>
                    <a:pt x="52" y="6"/>
                    <a:pt x="48" y="3"/>
                  </a:cubicBezTo>
                  <a:cubicBezTo>
                    <a:pt x="44" y="0"/>
                    <a:pt x="40" y="6"/>
                    <a:pt x="34" y="14"/>
                  </a:cubicBezTo>
                  <a:cubicBezTo>
                    <a:pt x="28" y="22"/>
                    <a:pt x="7" y="23"/>
                    <a:pt x="3" y="29"/>
                  </a:cubicBezTo>
                  <a:cubicBezTo>
                    <a:pt x="0" y="35"/>
                    <a:pt x="68" y="34"/>
                    <a:pt x="70" y="32"/>
                  </a:cubicBezTo>
                  <a:cubicBezTo>
                    <a:pt x="71" y="30"/>
                    <a:pt x="69" y="6"/>
                    <a:pt x="69" y="6"/>
                  </a:cubicBezTo>
                  <a:close/>
                </a:path>
              </a:pathLst>
            </a:custGeom>
            <a:solidFill>
              <a:srgbClr val="0F1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4" name="Freeform 254">
              <a:extLst>
                <a:ext uri="{FF2B5EF4-FFF2-40B4-BE49-F238E27FC236}">
                  <a16:creationId xmlns:a16="http://schemas.microsoft.com/office/drawing/2014/main" id="{1F205838-2EC8-4E0D-9965-A8B58A30421E}"/>
                </a:ext>
              </a:extLst>
            </p:cNvPr>
            <p:cNvSpPr>
              <a:spLocks/>
            </p:cNvSpPr>
            <p:nvPr/>
          </p:nvSpPr>
          <p:spPr bwMode="auto">
            <a:xfrm>
              <a:off x="4926013" y="4040188"/>
              <a:ext cx="392113" cy="1543050"/>
            </a:xfrm>
            <a:custGeom>
              <a:avLst/>
              <a:gdLst>
                <a:gd name="T0" fmla="*/ 0 w 104"/>
                <a:gd name="T1" fmla="*/ 71 h 409"/>
                <a:gd name="T2" fmla="*/ 2 w 104"/>
                <a:gd name="T3" fmla="*/ 240 h 409"/>
                <a:gd name="T4" fmla="*/ 16 w 104"/>
                <a:gd name="T5" fmla="*/ 405 h 409"/>
                <a:gd name="T6" fmla="*/ 40 w 104"/>
                <a:gd name="T7" fmla="*/ 409 h 409"/>
                <a:gd name="T8" fmla="*/ 82 w 104"/>
                <a:gd name="T9" fmla="*/ 86 h 409"/>
                <a:gd name="T10" fmla="*/ 79 w 104"/>
                <a:gd name="T11" fmla="*/ 0 h 409"/>
                <a:gd name="T12" fmla="*/ 79 w 104"/>
                <a:gd name="T13" fmla="*/ 0 h 409"/>
                <a:gd name="T14" fmla="*/ 0 w 104"/>
                <a:gd name="T15" fmla="*/ 71 h 4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4" h="409">
                  <a:moveTo>
                    <a:pt x="0" y="71"/>
                  </a:moveTo>
                  <a:cubicBezTo>
                    <a:pt x="2" y="240"/>
                    <a:pt x="2" y="240"/>
                    <a:pt x="2" y="240"/>
                  </a:cubicBezTo>
                  <a:cubicBezTo>
                    <a:pt x="16" y="405"/>
                    <a:pt x="16" y="405"/>
                    <a:pt x="16" y="405"/>
                  </a:cubicBezTo>
                  <a:cubicBezTo>
                    <a:pt x="40" y="409"/>
                    <a:pt x="40" y="409"/>
                    <a:pt x="40" y="409"/>
                  </a:cubicBezTo>
                  <a:cubicBezTo>
                    <a:pt x="40" y="409"/>
                    <a:pt x="61" y="118"/>
                    <a:pt x="82" y="86"/>
                  </a:cubicBezTo>
                  <a:cubicBezTo>
                    <a:pt x="104" y="54"/>
                    <a:pt x="79" y="1"/>
                    <a:pt x="79" y="0"/>
                  </a:cubicBezTo>
                  <a:cubicBezTo>
                    <a:pt x="79" y="0"/>
                    <a:pt x="79" y="0"/>
                    <a:pt x="79" y="0"/>
                  </a:cubicBezTo>
                  <a:lnTo>
                    <a:pt x="0" y="71"/>
                  </a:lnTo>
                  <a:close/>
                </a:path>
              </a:pathLst>
            </a:custGeom>
            <a:solidFill>
              <a:srgbClr val="2734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5" name="Freeform 255">
              <a:extLst>
                <a:ext uri="{FF2B5EF4-FFF2-40B4-BE49-F238E27FC236}">
                  <a16:creationId xmlns:a16="http://schemas.microsoft.com/office/drawing/2014/main" id="{AA474BCD-7AA4-43DD-B5EC-052EADD3BB9B}"/>
                </a:ext>
              </a:extLst>
            </p:cNvPr>
            <p:cNvSpPr>
              <a:spLocks/>
            </p:cNvSpPr>
            <p:nvPr/>
          </p:nvSpPr>
          <p:spPr bwMode="auto">
            <a:xfrm>
              <a:off x="4926013" y="4067176"/>
              <a:ext cx="328613" cy="1225550"/>
            </a:xfrm>
            <a:custGeom>
              <a:avLst/>
              <a:gdLst>
                <a:gd name="T0" fmla="*/ 71 w 87"/>
                <a:gd name="T1" fmla="*/ 73 h 325"/>
                <a:gd name="T2" fmla="*/ 85 w 87"/>
                <a:gd name="T3" fmla="*/ 20 h 325"/>
                <a:gd name="T4" fmla="*/ 72 w 87"/>
                <a:gd name="T5" fmla="*/ 0 h 325"/>
                <a:gd name="T6" fmla="*/ 0 w 87"/>
                <a:gd name="T7" fmla="*/ 64 h 325"/>
                <a:gd name="T8" fmla="*/ 2 w 87"/>
                <a:gd name="T9" fmla="*/ 233 h 325"/>
                <a:gd name="T10" fmla="*/ 10 w 87"/>
                <a:gd name="T11" fmla="*/ 325 h 325"/>
                <a:gd name="T12" fmla="*/ 52 w 87"/>
                <a:gd name="T13" fmla="*/ 100 h 325"/>
                <a:gd name="T14" fmla="*/ 71 w 87"/>
                <a:gd name="T15" fmla="*/ 73 h 3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7" h="325">
                  <a:moveTo>
                    <a:pt x="71" y="73"/>
                  </a:moveTo>
                  <a:cubicBezTo>
                    <a:pt x="80" y="59"/>
                    <a:pt x="87" y="41"/>
                    <a:pt x="85" y="20"/>
                  </a:cubicBezTo>
                  <a:cubicBezTo>
                    <a:pt x="84" y="13"/>
                    <a:pt x="73" y="6"/>
                    <a:pt x="72" y="0"/>
                  </a:cubicBezTo>
                  <a:cubicBezTo>
                    <a:pt x="0" y="64"/>
                    <a:pt x="0" y="64"/>
                    <a:pt x="0" y="64"/>
                  </a:cubicBezTo>
                  <a:cubicBezTo>
                    <a:pt x="2" y="233"/>
                    <a:pt x="2" y="233"/>
                    <a:pt x="2" y="233"/>
                  </a:cubicBezTo>
                  <a:cubicBezTo>
                    <a:pt x="10" y="325"/>
                    <a:pt x="10" y="325"/>
                    <a:pt x="10" y="325"/>
                  </a:cubicBezTo>
                  <a:cubicBezTo>
                    <a:pt x="23" y="246"/>
                    <a:pt x="47" y="132"/>
                    <a:pt x="52" y="100"/>
                  </a:cubicBezTo>
                  <a:cubicBezTo>
                    <a:pt x="55" y="97"/>
                    <a:pt x="62" y="87"/>
                    <a:pt x="71" y="73"/>
                  </a:cubicBezTo>
                  <a:close/>
                </a:path>
              </a:pathLst>
            </a:custGeom>
            <a:solidFill>
              <a:srgbClr val="1F2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6" name="Freeform 256">
              <a:extLst>
                <a:ext uri="{FF2B5EF4-FFF2-40B4-BE49-F238E27FC236}">
                  <a16:creationId xmlns:a16="http://schemas.microsoft.com/office/drawing/2014/main" id="{5AD009A6-4F3C-4C77-9A64-D7D43CA09C4A}"/>
                </a:ext>
              </a:extLst>
            </p:cNvPr>
            <p:cNvSpPr>
              <a:spLocks/>
            </p:cNvSpPr>
            <p:nvPr/>
          </p:nvSpPr>
          <p:spPr bwMode="auto">
            <a:xfrm>
              <a:off x="4764088" y="4006851"/>
              <a:ext cx="471488" cy="1576388"/>
            </a:xfrm>
            <a:custGeom>
              <a:avLst/>
              <a:gdLst>
                <a:gd name="T0" fmla="*/ 15 w 125"/>
                <a:gd name="T1" fmla="*/ 0 h 418"/>
                <a:gd name="T2" fmla="*/ 1 w 125"/>
                <a:gd name="T3" fmla="*/ 207 h 418"/>
                <a:gd name="T4" fmla="*/ 7 w 125"/>
                <a:gd name="T5" fmla="*/ 418 h 418"/>
                <a:gd name="T6" fmla="*/ 36 w 125"/>
                <a:gd name="T7" fmla="*/ 418 h 418"/>
                <a:gd name="T8" fmla="*/ 87 w 125"/>
                <a:gd name="T9" fmla="*/ 112 h 418"/>
                <a:gd name="T10" fmla="*/ 104 w 125"/>
                <a:gd name="T11" fmla="*/ 87 h 418"/>
                <a:gd name="T12" fmla="*/ 109 w 125"/>
                <a:gd name="T13" fmla="*/ 9 h 418"/>
                <a:gd name="T14" fmla="*/ 72 w 125"/>
                <a:gd name="T15" fmla="*/ 24 h 418"/>
                <a:gd name="T16" fmla="*/ 15 w 125"/>
                <a:gd name="T1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418">
                  <a:moveTo>
                    <a:pt x="15" y="0"/>
                  </a:moveTo>
                  <a:cubicBezTo>
                    <a:pt x="15" y="0"/>
                    <a:pt x="2" y="155"/>
                    <a:pt x="1" y="207"/>
                  </a:cubicBezTo>
                  <a:cubicBezTo>
                    <a:pt x="0" y="260"/>
                    <a:pt x="7" y="418"/>
                    <a:pt x="7" y="418"/>
                  </a:cubicBezTo>
                  <a:cubicBezTo>
                    <a:pt x="36" y="418"/>
                    <a:pt x="36" y="418"/>
                    <a:pt x="36" y="418"/>
                  </a:cubicBezTo>
                  <a:cubicBezTo>
                    <a:pt x="36" y="418"/>
                    <a:pt x="79" y="160"/>
                    <a:pt x="87" y="112"/>
                  </a:cubicBezTo>
                  <a:cubicBezTo>
                    <a:pt x="87" y="112"/>
                    <a:pt x="83" y="119"/>
                    <a:pt x="104" y="87"/>
                  </a:cubicBezTo>
                  <a:cubicBezTo>
                    <a:pt x="125" y="55"/>
                    <a:pt x="110" y="10"/>
                    <a:pt x="109" y="9"/>
                  </a:cubicBezTo>
                  <a:cubicBezTo>
                    <a:pt x="72" y="24"/>
                    <a:pt x="72" y="24"/>
                    <a:pt x="72" y="24"/>
                  </a:cubicBezTo>
                  <a:lnTo>
                    <a:pt x="15" y="0"/>
                  </a:lnTo>
                  <a:close/>
                </a:path>
              </a:pathLst>
            </a:custGeom>
            <a:solidFill>
              <a:srgbClr val="374E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7" name="Freeform 257">
              <a:extLst>
                <a:ext uri="{FF2B5EF4-FFF2-40B4-BE49-F238E27FC236}">
                  <a16:creationId xmlns:a16="http://schemas.microsoft.com/office/drawing/2014/main" id="{4E938EF7-1199-4F8A-8BAC-CCADAD251582}"/>
                </a:ext>
              </a:extLst>
            </p:cNvPr>
            <p:cNvSpPr>
              <a:spLocks/>
            </p:cNvSpPr>
            <p:nvPr/>
          </p:nvSpPr>
          <p:spPr bwMode="auto">
            <a:xfrm>
              <a:off x="4967288" y="3289301"/>
              <a:ext cx="561975" cy="704850"/>
            </a:xfrm>
            <a:custGeom>
              <a:avLst/>
              <a:gdLst>
                <a:gd name="T0" fmla="*/ 92 w 149"/>
                <a:gd name="T1" fmla="*/ 115 h 187"/>
                <a:gd name="T2" fmla="*/ 65 w 149"/>
                <a:gd name="T3" fmla="*/ 160 h 187"/>
                <a:gd name="T4" fmla="*/ 77 w 149"/>
                <a:gd name="T5" fmla="*/ 187 h 187"/>
                <a:gd name="T6" fmla="*/ 142 w 149"/>
                <a:gd name="T7" fmla="*/ 116 h 187"/>
                <a:gd name="T8" fmla="*/ 47 w 149"/>
                <a:gd name="T9" fmla="*/ 5 h 187"/>
                <a:gd name="T10" fmla="*/ 33 w 149"/>
                <a:gd name="T11" fmla="*/ 2 h 187"/>
                <a:gd name="T12" fmla="*/ 0 w 149"/>
                <a:gd name="T13" fmla="*/ 13 h 187"/>
                <a:gd name="T14" fmla="*/ 92 w 149"/>
                <a:gd name="T15" fmla="*/ 115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9" h="187">
                  <a:moveTo>
                    <a:pt x="92" y="115"/>
                  </a:moveTo>
                  <a:cubicBezTo>
                    <a:pt x="65" y="160"/>
                    <a:pt x="65" y="160"/>
                    <a:pt x="65" y="160"/>
                  </a:cubicBezTo>
                  <a:cubicBezTo>
                    <a:pt x="77" y="187"/>
                    <a:pt x="77" y="187"/>
                    <a:pt x="77" y="187"/>
                  </a:cubicBezTo>
                  <a:cubicBezTo>
                    <a:pt x="77" y="187"/>
                    <a:pt x="149" y="131"/>
                    <a:pt x="142" y="116"/>
                  </a:cubicBezTo>
                  <a:cubicBezTo>
                    <a:pt x="137" y="103"/>
                    <a:pt x="66" y="26"/>
                    <a:pt x="47" y="5"/>
                  </a:cubicBezTo>
                  <a:cubicBezTo>
                    <a:pt x="43" y="1"/>
                    <a:pt x="38" y="0"/>
                    <a:pt x="33" y="2"/>
                  </a:cubicBezTo>
                  <a:cubicBezTo>
                    <a:pt x="0" y="13"/>
                    <a:pt x="0" y="13"/>
                    <a:pt x="0" y="13"/>
                  </a:cubicBezTo>
                  <a:cubicBezTo>
                    <a:pt x="0" y="13"/>
                    <a:pt x="95" y="105"/>
                    <a:pt x="92" y="115"/>
                  </a:cubicBezTo>
                  <a:close/>
                </a:path>
              </a:pathLst>
            </a:custGeom>
            <a:solidFill>
              <a:srgbClr val="FBBF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8" name="Freeform 258">
              <a:extLst>
                <a:ext uri="{FF2B5EF4-FFF2-40B4-BE49-F238E27FC236}">
                  <a16:creationId xmlns:a16="http://schemas.microsoft.com/office/drawing/2014/main" id="{992FB2D9-5AB8-4EE6-9A91-9C1455ED41A2}"/>
                </a:ext>
              </a:extLst>
            </p:cNvPr>
            <p:cNvSpPr>
              <a:spLocks/>
            </p:cNvSpPr>
            <p:nvPr/>
          </p:nvSpPr>
          <p:spPr bwMode="auto">
            <a:xfrm>
              <a:off x="4745038" y="3221038"/>
              <a:ext cx="539750" cy="1060450"/>
            </a:xfrm>
            <a:custGeom>
              <a:avLst/>
              <a:gdLst>
                <a:gd name="T0" fmla="*/ 30 w 143"/>
                <a:gd name="T1" fmla="*/ 19 h 281"/>
                <a:gd name="T2" fmla="*/ 0 w 143"/>
                <a:gd name="T3" fmla="*/ 281 h 281"/>
                <a:gd name="T4" fmla="*/ 143 w 143"/>
                <a:gd name="T5" fmla="*/ 267 h 281"/>
                <a:gd name="T6" fmla="*/ 120 w 143"/>
                <a:gd name="T7" fmla="*/ 41 h 281"/>
                <a:gd name="T8" fmla="*/ 30 w 143"/>
                <a:gd name="T9" fmla="*/ 19 h 281"/>
              </a:gdLst>
              <a:ahLst/>
              <a:cxnLst>
                <a:cxn ang="0">
                  <a:pos x="T0" y="T1"/>
                </a:cxn>
                <a:cxn ang="0">
                  <a:pos x="T2" y="T3"/>
                </a:cxn>
                <a:cxn ang="0">
                  <a:pos x="T4" y="T5"/>
                </a:cxn>
                <a:cxn ang="0">
                  <a:pos x="T6" y="T7"/>
                </a:cxn>
                <a:cxn ang="0">
                  <a:pos x="T8" y="T9"/>
                </a:cxn>
              </a:cxnLst>
              <a:rect l="0" t="0" r="r" b="b"/>
              <a:pathLst>
                <a:path w="143" h="281">
                  <a:moveTo>
                    <a:pt x="30" y="19"/>
                  </a:moveTo>
                  <a:cubicBezTo>
                    <a:pt x="30" y="19"/>
                    <a:pt x="21" y="237"/>
                    <a:pt x="0" y="281"/>
                  </a:cubicBezTo>
                  <a:cubicBezTo>
                    <a:pt x="0" y="281"/>
                    <a:pt x="98" y="267"/>
                    <a:pt x="143" y="267"/>
                  </a:cubicBezTo>
                  <a:cubicBezTo>
                    <a:pt x="143" y="267"/>
                    <a:pt x="142" y="82"/>
                    <a:pt x="120" y="41"/>
                  </a:cubicBezTo>
                  <a:cubicBezTo>
                    <a:pt x="99" y="0"/>
                    <a:pt x="51" y="8"/>
                    <a:pt x="30" y="19"/>
                  </a:cubicBezTo>
                  <a:close/>
                </a:path>
              </a:pathLst>
            </a:custGeom>
            <a:solidFill>
              <a:srgbClr val="FCD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9" name="Freeform 259">
              <a:extLst>
                <a:ext uri="{FF2B5EF4-FFF2-40B4-BE49-F238E27FC236}">
                  <a16:creationId xmlns:a16="http://schemas.microsoft.com/office/drawing/2014/main" id="{A6069ADD-6891-4E6C-8678-FC70EC42F6FB}"/>
                </a:ext>
              </a:extLst>
            </p:cNvPr>
            <p:cNvSpPr>
              <a:spLocks/>
            </p:cNvSpPr>
            <p:nvPr/>
          </p:nvSpPr>
          <p:spPr bwMode="auto">
            <a:xfrm>
              <a:off x="4843463" y="3368676"/>
              <a:ext cx="309563" cy="260350"/>
            </a:xfrm>
            <a:custGeom>
              <a:avLst/>
              <a:gdLst>
                <a:gd name="T0" fmla="*/ 54 w 82"/>
                <a:gd name="T1" fmla="*/ 60 h 69"/>
                <a:gd name="T2" fmla="*/ 82 w 82"/>
                <a:gd name="T3" fmla="*/ 14 h 69"/>
                <a:gd name="T4" fmla="*/ 2 w 82"/>
                <a:gd name="T5" fmla="*/ 9 h 69"/>
                <a:gd name="T6" fmla="*/ 0 w 82"/>
                <a:gd name="T7" fmla="*/ 49 h 69"/>
                <a:gd name="T8" fmla="*/ 54 w 82"/>
                <a:gd name="T9" fmla="*/ 60 h 69"/>
              </a:gdLst>
              <a:ahLst/>
              <a:cxnLst>
                <a:cxn ang="0">
                  <a:pos x="T0" y="T1"/>
                </a:cxn>
                <a:cxn ang="0">
                  <a:pos x="T2" y="T3"/>
                </a:cxn>
                <a:cxn ang="0">
                  <a:pos x="T4" y="T5"/>
                </a:cxn>
                <a:cxn ang="0">
                  <a:pos x="T6" y="T7"/>
                </a:cxn>
                <a:cxn ang="0">
                  <a:pos x="T8" y="T9"/>
                </a:cxn>
              </a:cxnLst>
              <a:rect l="0" t="0" r="r" b="b"/>
              <a:pathLst>
                <a:path w="82" h="69">
                  <a:moveTo>
                    <a:pt x="54" y="60"/>
                  </a:moveTo>
                  <a:cubicBezTo>
                    <a:pt x="75" y="49"/>
                    <a:pt x="82" y="34"/>
                    <a:pt x="82" y="14"/>
                  </a:cubicBezTo>
                  <a:cubicBezTo>
                    <a:pt x="82" y="0"/>
                    <a:pt x="34" y="7"/>
                    <a:pt x="2" y="9"/>
                  </a:cubicBezTo>
                  <a:cubicBezTo>
                    <a:pt x="2" y="20"/>
                    <a:pt x="1" y="34"/>
                    <a:pt x="0" y="49"/>
                  </a:cubicBezTo>
                  <a:cubicBezTo>
                    <a:pt x="12" y="63"/>
                    <a:pt x="38" y="69"/>
                    <a:pt x="54" y="60"/>
                  </a:cubicBezTo>
                  <a:close/>
                </a:path>
              </a:pathLst>
            </a:custGeom>
            <a:solidFill>
              <a:srgbClr val="FBBF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0" name="Freeform 260">
              <a:extLst>
                <a:ext uri="{FF2B5EF4-FFF2-40B4-BE49-F238E27FC236}">
                  <a16:creationId xmlns:a16="http://schemas.microsoft.com/office/drawing/2014/main" id="{7DD7898A-AE14-4EA7-9309-C76743689633}"/>
                </a:ext>
              </a:extLst>
            </p:cNvPr>
            <p:cNvSpPr>
              <a:spLocks/>
            </p:cNvSpPr>
            <p:nvPr/>
          </p:nvSpPr>
          <p:spPr bwMode="auto">
            <a:xfrm>
              <a:off x="4267200" y="2935288"/>
              <a:ext cx="900113" cy="614363"/>
            </a:xfrm>
            <a:custGeom>
              <a:avLst/>
              <a:gdLst>
                <a:gd name="T0" fmla="*/ 46 w 239"/>
                <a:gd name="T1" fmla="*/ 104 h 163"/>
                <a:gd name="T2" fmla="*/ 168 w 239"/>
                <a:gd name="T3" fmla="*/ 161 h 163"/>
                <a:gd name="T4" fmla="*/ 234 w 239"/>
                <a:gd name="T5" fmla="*/ 131 h 163"/>
                <a:gd name="T6" fmla="*/ 177 w 239"/>
                <a:gd name="T7" fmla="*/ 91 h 163"/>
                <a:gd name="T8" fmla="*/ 82 w 239"/>
                <a:gd name="T9" fmla="*/ 77 h 163"/>
                <a:gd name="T10" fmla="*/ 26 w 239"/>
                <a:gd name="T11" fmla="*/ 0 h 163"/>
                <a:gd name="T12" fmla="*/ 0 w 239"/>
                <a:gd name="T13" fmla="*/ 11 h 163"/>
                <a:gd name="T14" fmla="*/ 46 w 239"/>
                <a:gd name="T15" fmla="*/ 104 h 1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9" h="163">
                  <a:moveTo>
                    <a:pt x="46" y="104"/>
                  </a:moveTo>
                  <a:cubicBezTo>
                    <a:pt x="46" y="104"/>
                    <a:pt x="114" y="163"/>
                    <a:pt x="168" y="161"/>
                  </a:cubicBezTo>
                  <a:cubicBezTo>
                    <a:pt x="223" y="158"/>
                    <a:pt x="230" y="145"/>
                    <a:pt x="234" y="131"/>
                  </a:cubicBezTo>
                  <a:cubicBezTo>
                    <a:pt x="239" y="116"/>
                    <a:pt x="208" y="96"/>
                    <a:pt x="177" y="91"/>
                  </a:cubicBezTo>
                  <a:cubicBezTo>
                    <a:pt x="146" y="85"/>
                    <a:pt x="90" y="85"/>
                    <a:pt x="82" y="77"/>
                  </a:cubicBezTo>
                  <a:cubicBezTo>
                    <a:pt x="73" y="69"/>
                    <a:pt x="30" y="10"/>
                    <a:pt x="26" y="0"/>
                  </a:cubicBezTo>
                  <a:cubicBezTo>
                    <a:pt x="0" y="11"/>
                    <a:pt x="0" y="11"/>
                    <a:pt x="0" y="11"/>
                  </a:cubicBezTo>
                  <a:lnTo>
                    <a:pt x="46" y="104"/>
                  </a:lnTo>
                  <a:close/>
                </a:path>
              </a:pathLst>
            </a:custGeom>
            <a:solidFill>
              <a:srgbClr val="FCD0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1" name="Freeform 261">
              <a:extLst>
                <a:ext uri="{FF2B5EF4-FFF2-40B4-BE49-F238E27FC236}">
                  <a16:creationId xmlns:a16="http://schemas.microsoft.com/office/drawing/2014/main" id="{6ECA4B30-C8F1-4016-9C01-3CC1D4AA5960}"/>
                </a:ext>
              </a:extLst>
            </p:cNvPr>
            <p:cNvSpPr>
              <a:spLocks/>
            </p:cNvSpPr>
            <p:nvPr/>
          </p:nvSpPr>
          <p:spPr bwMode="auto">
            <a:xfrm>
              <a:off x="4835525" y="2941638"/>
              <a:ext cx="312738" cy="303213"/>
            </a:xfrm>
            <a:custGeom>
              <a:avLst/>
              <a:gdLst>
                <a:gd name="T0" fmla="*/ 38 w 83"/>
                <a:gd name="T1" fmla="*/ 0 h 80"/>
                <a:gd name="T2" fmla="*/ 21 w 83"/>
                <a:gd name="T3" fmla="*/ 17 h 80"/>
                <a:gd name="T4" fmla="*/ 4 w 83"/>
                <a:gd name="T5" fmla="*/ 35 h 80"/>
                <a:gd name="T6" fmla="*/ 8 w 83"/>
                <a:gd name="T7" fmla="*/ 40 h 80"/>
                <a:gd name="T8" fmla="*/ 0 w 83"/>
                <a:gd name="T9" fmla="*/ 56 h 80"/>
                <a:gd name="T10" fmla="*/ 49 w 83"/>
                <a:gd name="T11" fmla="*/ 68 h 80"/>
                <a:gd name="T12" fmla="*/ 71 w 83"/>
                <a:gd name="T13" fmla="*/ 53 h 80"/>
                <a:gd name="T14" fmla="*/ 38 w 83"/>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80">
                  <a:moveTo>
                    <a:pt x="38" y="0"/>
                  </a:moveTo>
                  <a:cubicBezTo>
                    <a:pt x="38" y="0"/>
                    <a:pt x="28" y="5"/>
                    <a:pt x="21" y="17"/>
                  </a:cubicBezTo>
                  <a:cubicBezTo>
                    <a:pt x="13" y="28"/>
                    <a:pt x="4" y="35"/>
                    <a:pt x="4" y="35"/>
                  </a:cubicBezTo>
                  <a:cubicBezTo>
                    <a:pt x="8" y="40"/>
                    <a:pt x="8" y="40"/>
                    <a:pt x="8" y="40"/>
                  </a:cubicBezTo>
                  <a:cubicBezTo>
                    <a:pt x="8" y="40"/>
                    <a:pt x="0" y="47"/>
                    <a:pt x="0" y="56"/>
                  </a:cubicBezTo>
                  <a:cubicBezTo>
                    <a:pt x="2" y="76"/>
                    <a:pt x="34" y="80"/>
                    <a:pt x="49" y="68"/>
                  </a:cubicBezTo>
                  <a:cubicBezTo>
                    <a:pt x="53" y="65"/>
                    <a:pt x="67" y="61"/>
                    <a:pt x="71" y="53"/>
                  </a:cubicBezTo>
                  <a:cubicBezTo>
                    <a:pt x="83" y="34"/>
                    <a:pt x="79" y="4"/>
                    <a:pt x="38" y="0"/>
                  </a:cubicBezTo>
                  <a:close/>
                </a:path>
              </a:pathLst>
            </a:custGeom>
            <a:solidFill>
              <a:srgbClr val="F3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2" name="Freeform 262">
              <a:extLst>
                <a:ext uri="{FF2B5EF4-FFF2-40B4-BE49-F238E27FC236}">
                  <a16:creationId xmlns:a16="http://schemas.microsoft.com/office/drawing/2014/main" id="{0A0F2758-D4CD-4DCC-B38E-6983326AF287}"/>
                </a:ext>
              </a:extLst>
            </p:cNvPr>
            <p:cNvSpPr>
              <a:spLocks/>
            </p:cNvSpPr>
            <p:nvPr/>
          </p:nvSpPr>
          <p:spPr bwMode="auto">
            <a:xfrm>
              <a:off x="4873625" y="2795588"/>
              <a:ext cx="365125" cy="395288"/>
            </a:xfrm>
            <a:custGeom>
              <a:avLst/>
              <a:gdLst>
                <a:gd name="T0" fmla="*/ 43 w 97"/>
                <a:gd name="T1" fmla="*/ 83 h 105"/>
                <a:gd name="T2" fmla="*/ 38 w 97"/>
                <a:gd name="T3" fmla="*/ 50 h 105"/>
                <a:gd name="T4" fmla="*/ 17 w 97"/>
                <a:gd name="T5" fmla="*/ 44 h 105"/>
                <a:gd name="T6" fmla="*/ 45 w 97"/>
                <a:gd name="T7" fmla="*/ 25 h 105"/>
                <a:gd name="T8" fmla="*/ 61 w 97"/>
                <a:gd name="T9" fmla="*/ 11 h 105"/>
                <a:gd name="T10" fmla="*/ 82 w 97"/>
                <a:gd name="T11" fmla="*/ 38 h 105"/>
                <a:gd name="T12" fmla="*/ 91 w 97"/>
                <a:gd name="T13" fmla="*/ 57 h 105"/>
                <a:gd name="T14" fmla="*/ 55 w 97"/>
                <a:gd name="T15" fmla="*/ 103 h 105"/>
                <a:gd name="T16" fmla="*/ 42 w 97"/>
                <a:gd name="T17" fmla="*/ 105 h 105"/>
                <a:gd name="T18" fmla="*/ 55 w 97"/>
                <a:gd name="T19" fmla="*/ 86 h 105"/>
                <a:gd name="T20" fmla="*/ 43 w 97"/>
                <a:gd name="T21" fmla="*/ 8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43" y="83"/>
                  </a:moveTo>
                  <a:cubicBezTo>
                    <a:pt x="43" y="83"/>
                    <a:pt x="33" y="63"/>
                    <a:pt x="38" y="50"/>
                  </a:cubicBezTo>
                  <a:cubicBezTo>
                    <a:pt x="38" y="50"/>
                    <a:pt x="26" y="50"/>
                    <a:pt x="17" y="44"/>
                  </a:cubicBezTo>
                  <a:cubicBezTo>
                    <a:pt x="0" y="35"/>
                    <a:pt x="20" y="0"/>
                    <a:pt x="45" y="25"/>
                  </a:cubicBezTo>
                  <a:cubicBezTo>
                    <a:pt x="45" y="25"/>
                    <a:pt x="43" y="8"/>
                    <a:pt x="61" y="11"/>
                  </a:cubicBezTo>
                  <a:cubicBezTo>
                    <a:pt x="78" y="14"/>
                    <a:pt x="85" y="21"/>
                    <a:pt x="82" y="38"/>
                  </a:cubicBezTo>
                  <a:cubicBezTo>
                    <a:pt x="79" y="55"/>
                    <a:pt x="86" y="47"/>
                    <a:pt x="91" y="57"/>
                  </a:cubicBezTo>
                  <a:cubicBezTo>
                    <a:pt x="97" y="67"/>
                    <a:pt x="68" y="102"/>
                    <a:pt x="55" y="103"/>
                  </a:cubicBezTo>
                  <a:cubicBezTo>
                    <a:pt x="42" y="105"/>
                    <a:pt x="42" y="105"/>
                    <a:pt x="42" y="105"/>
                  </a:cubicBezTo>
                  <a:cubicBezTo>
                    <a:pt x="42" y="105"/>
                    <a:pt x="61" y="94"/>
                    <a:pt x="55" y="86"/>
                  </a:cubicBezTo>
                  <a:cubicBezTo>
                    <a:pt x="50" y="78"/>
                    <a:pt x="43" y="83"/>
                    <a:pt x="43" y="83"/>
                  </a:cubicBezTo>
                  <a:close/>
                </a:path>
              </a:pathLst>
            </a:custGeom>
            <a:solidFill>
              <a:srgbClr val="351F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6" name="Freeform: Shape 335">
              <a:extLst>
                <a:ext uri="{FF2B5EF4-FFF2-40B4-BE49-F238E27FC236}">
                  <a16:creationId xmlns:a16="http://schemas.microsoft.com/office/drawing/2014/main" id="{B01290C2-43C9-444B-920D-89601DDF9388}"/>
                </a:ext>
              </a:extLst>
            </p:cNvPr>
            <p:cNvSpPr/>
            <p:nvPr/>
          </p:nvSpPr>
          <p:spPr>
            <a:xfrm>
              <a:off x="715764" y="3334255"/>
              <a:ext cx="3635940" cy="1464759"/>
            </a:xfrm>
            <a:custGeom>
              <a:avLst/>
              <a:gdLst>
                <a:gd name="connsiteX0" fmla="*/ 3635940 w 3635940"/>
                <a:gd name="connsiteY0" fmla="*/ 0 h 1464759"/>
                <a:gd name="connsiteX1" fmla="*/ 3634609 w 3635940"/>
                <a:gd name="connsiteY1" fmla="*/ 28965 h 1464759"/>
                <a:gd name="connsiteX2" fmla="*/ 3573457 w 3635940"/>
                <a:gd name="connsiteY2" fmla="*/ 1359130 h 1464759"/>
                <a:gd name="connsiteX3" fmla="*/ 3460342 w 3635940"/>
                <a:gd name="connsiteY3" fmla="*/ 1464759 h 1464759"/>
                <a:gd name="connsiteX4" fmla="*/ 127208 w 3635940"/>
                <a:gd name="connsiteY4" fmla="*/ 1464759 h 1464759"/>
                <a:gd name="connsiteX5" fmla="*/ 14092 w 3635940"/>
                <a:gd name="connsiteY5" fmla="*/ 1359130 h 1464759"/>
                <a:gd name="connsiteX6" fmla="*/ 2146 w 3635940"/>
                <a:gd name="connsiteY6" fmla="*/ 969332 h 1464759"/>
                <a:gd name="connsiteX7" fmla="*/ 0 w 3635940"/>
                <a:gd name="connsiteY7" fmla="*/ 899313 h 1464759"/>
                <a:gd name="connsiteX8" fmla="*/ 73365 w 3635940"/>
                <a:gd name="connsiteY8" fmla="*/ 813749 h 1464759"/>
                <a:gd name="connsiteX9" fmla="*/ 793949 w 3635940"/>
                <a:gd name="connsiteY9" fmla="*/ 332871 h 1464759"/>
                <a:gd name="connsiteX10" fmla="*/ 2389386 w 3635940"/>
                <a:gd name="connsiteY10" fmla="*/ 766259 h 1464759"/>
                <a:gd name="connsiteX11" fmla="*/ 3541911 w 3635940"/>
                <a:gd name="connsiteY11" fmla="*/ 47121 h 146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35940" h="1464759">
                  <a:moveTo>
                    <a:pt x="3635940" y="0"/>
                  </a:moveTo>
                  <a:lnTo>
                    <a:pt x="3634609" y="28965"/>
                  </a:lnTo>
                  <a:cubicBezTo>
                    <a:pt x="3573457" y="1359130"/>
                    <a:pt x="3573457" y="1359130"/>
                    <a:pt x="3573457" y="1359130"/>
                  </a:cubicBezTo>
                  <a:cubicBezTo>
                    <a:pt x="3573457" y="1415717"/>
                    <a:pt x="3520670" y="1464759"/>
                    <a:pt x="3460342" y="1464759"/>
                  </a:cubicBezTo>
                  <a:cubicBezTo>
                    <a:pt x="127208" y="1464759"/>
                    <a:pt x="127208" y="1464759"/>
                    <a:pt x="127208" y="1464759"/>
                  </a:cubicBezTo>
                  <a:cubicBezTo>
                    <a:pt x="63109" y="1464759"/>
                    <a:pt x="14092" y="1415717"/>
                    <a:pt x="14092" y="1359130"/>
                  </a:cubicBezTo>
                  <a:cubicBezTo>
                    <a:pt x="9851" y="1220728"/>
                    <a:pt x="5874" y="1090975"/>
                    <a:pt x="2146" y="969332"/>
                  </a:cubicBezTo>
                  <a:lnTo>
                    <a:pt x="0" y="899313"/>
                  </a:lnTo>
                  <a:lnTo>
                    <a:pt x="73365" y="813749"/>
                  </a:lnTo>
                  <a:cubicBezTo>
                    <a:pt x="271624" y="593382"/>
                    <a:pt x="522090" y="375535"/>
                    <a:pt x="793949" y="332871"/>
                  </a:cubicBezTo>
                  <a:cubicBezTo>
                    <a:pt x="1228924" y="264609"/>
                    <a:pt x="1931392" y="813884"/>
                    <a:pt x="2389386" y="766259"/>
                  </a:cubicBezTo>
                  <a:cubicBezTo>
                    <a:pt x="2847380" y="718634"/>
                    <a:pt x="3215680" y="193171"/>
                    <a:pt x="3541911" y="47121"/>
                  </a:cubicBezTo>
                  <a:close/>
                </a:path>
              </a:pathLst>
            </a:custGeom>
            <a:gradFill>
              <a:gsLst>
                <a:gs pos="0">
                  <a:schemeClr val="bg1">
                    <a:alpha val="37000"/>
                  </a:schemeClr>
                </a:gs>
                <a:gs pos="100000">
                  <a:schemeClr val="bg1">
                    <a:alpha val="12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231" name="Group 1230">
              <a:extLst>
                <a:ext uri="{FF2B5EF4-FFF2-40B4-BE49-F238E27FC236}">
                  <a16:creationId xmlns:a16="http://schemas.microsoft.com/office/drawing/2014/main" id="{A0219F29-B917-436E-82F4-0B260F18A534}"/>
                </a:ext>
              </a:extLst>
            </p:cNvPr>
            <p:cNvGrpSpPr/>
            <p:nvPr/>
          </p:nvGrpSpPr>
          <p:grpSpPr>
            <a:xfrm>
              <a:off x="-295275" y="1512888"/>
              <a:ext cx="4678363" cy="3497263"/>
              <a:chOff x="-295275" y="1512888"/>
              <a:chExt cx="4678363" cy="3497263"/>
            </a:xfrm>
          </p:grpSpPr>
          <p:sp>
            <p:nvSpPr>
              <p:cNvPr id="1134" name="Freeform 164">
                <a:extLst>
                  <a:ext uri="{FF2B5EF4-FFF2-40B4-BE49-F238E27FC236}">
                    <a16:creationId xmlns:a16="http://schemas.microsoft.com/office/drawing/2014/main" id="{8EA47597-FD3E-444F-B780-04AC4A7A3A1D}"/>
                  </a:ext>
                </a:extLst>
              </p:cNvPr>
              <p:cNvSpPr>
                <a:spLocks noEditPoints="1"/>
              </p:cNvSpPr>
              <p:nvPr/>
            </p:nvSpPr>
            <p:spPr bwMode="auto">
              <a:xfrm>
                <a:off x="714375" y="4183063"/>
                <a:ext cx="3575051" cy="509588"/>
              </a:xfrm>
              <a:custGeom>
                <a:avLst/>
                <a:gdLst>
                  <a:gd name="T0" fmla="*/ 2252 w 2252"/>
                  <a:gd name="T1" fmla="*/ 304 h 321"/>
                  <a:gd name="T2" fmla="*/ 2252 w 2252"/>
                  <a:gd name="T3" fmla="*/ 304 h 321"/>
                  <a:gd name="T4" fmla="*/ 2252 w 2252"/>
                  <a:gd name="T5" fmla="*/ 321 h 321"/>
                  <a:gd name="T6" fmla="*/ 2252 w 2252"/>
                  <a:gd name="T7" fmla="*/ 304 h 321"/>
                  <a:gd name="T8" fmla="*/ 0 w 2252"/>
                  <a:gd name="T9" fmla="*/ 0 h 321"/>
                  <a:gd name="T10" fmla="*/ 0 w 2252"/>
                  <a:gd name="T11" fmla="*/ 0 h 321"/>
                  <a:gd name="T12" fmla="*/ 0 w 2252"/>
                  <a:gd name="T13" fmla="*/ 29 h 321"/>
                  <a:gd name="T14" fmla="*/ 0 w 2252"/>
                  <a:gd name="T15" fmla="*/ 29 h 321"/>
                  <a:gd name="T16" fmla="*/ 0 w 2252"/>
                  <a:gd name="T17" fmla="*/ 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2" h="321">
                    <a:moveTo>
                      <a:pt x="2252" y="304"/>
                    </a:moveTo>
                    <a:lnTo>
                      <a:pt x="2252" y="304"/>
                    </a:lnTo>
                    <a:lnTo>
                      <a:pt x="2252" y="321"/>
                    </a:lnTo>
                    <a:lnTo>
                      <a:pt x="2252" y="304"/>
                    </a:lnTo>
                    <a:close/>
                    <a:moveTo>
                      <a:pt x="0" y="0"/>
                    </a:moveTo>
                    <a:lnTo>
                      <a:pt x="0" y="0"/>
                    </a:lnTo>
                    <a:lnTo>
                      <a:pt x="0" y="29"/>
                    </a:lnTo>
                    <a:lnTo>
                      <a:pt x="0" y="29"/>
                    </a:lnTo>
                    <a:lnTo>
                      <a:pt x="0" y="0"/>
                    </a:lnTo>
                    <a:close/>
                  </a:path>
                </a:pathLst>
              </a:custGeom>
              <a:solidFill>
                <a:srgbClr val="EFEE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5" name="Freeform 165">
                <a:extLst>
                  <a:ext uri="{FF2B5EF4-FFF2-40B4-BE49-F238E27FC236}">
                    <a16:creationId xmlns:a16="http://schemas.microsoft.com/office/drawing/2014/main" id="{C49DA6A9-2016-438E-A0EE-D047E05EA951}"/>
                  </a:ext>
                </a:extLst>
              </p:cNvPr>
              <p:cNvSpPr>
                <a:spLocks noEditPoints="1"/>
              </p:cNvSpPr>
              <p:nvPr/>
            </p:nvSpPr>
            <p:spPr bwMode="auto">
              <a:xfrm>
                <a:off x="714375" y="4183063"/>
                <a:ext cx="3575051" cy="509588"/>
              </a:xfrm>
              <a:custGeom>
                <a:avLst/>
                <a:gdLst>
                  <a:gd name="T0" fmla="*/ 2252 w 2252"/>
                  <a:gd name="T1" fmla="*/ 304 h 321"/>
                  <a:gd name="T2" fmla="*/ 2252 w 2252"/>
                  <a:gd name="T3" fmla="*/ 304 h 321"/>
                  <a:gd name="T4" fmla="*/ 2252 w 2252"/>
                  <a:gd name="T5" fmla="*/ 321 h 321"/>
                  <a:gd name="T6" fmla="*/ 2252 w 2252"/>
                  <a:gd name="T7" fmla="*/ 304 h 321"/>
                  <a:gd name="T8" fmla="*/ 0 w 2252"/>
                  <a:gd name="T9" fmla="*/ 0 h 321"/>
                  <a:gd name="T10" fmla="*/ 0 w 2252"/>
                  <a:gd name="T11" fmla="*/ 0 h 321"/>
                  <a:gd name="T12" fmla="*/ 0 w 2252"/>
                  <a:gd name="T13" fmla="*/ 29 h 321"/>
                  <a:gd name="T14" fmla="*/ 0 w 2252"/>
                  <a:gd name="T15" fmla="*/ 29 h 321"/>
                  <a:gd name="T16" fmla="*/ 0 w 2252"/>
                  <a:gd name="T17" fmla="*/ 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2" h="321">
                    <a:moveTo>
                      <a:pt x="2252" y="304"/>
                    </a:moveTo>
                    <a:lnTo>
                      <a:pt x="2252" y="304"/>
                    </a:lnTo>
                    <a:lnTo>
                      <a:pt x="2252" y="321"/>
                    </a:lnTo>
                    <a:lnTo>
                      <a:pt x="2252" y="304"/>
                    </a:lnTo>
                    <a:moveTo>
                      <a:pt x="0" y="0"/>
                    </a:moveTo>
                    <a:lnTo>
                      <a:pt x="0" y="0"/>
                    </a:lnTo>
                    <a:lnTo>
                      <a:pt x="0" y="29"/>
                    </a:lnTo>
                    <a:lnTo>
                      <a:pt x="0" y="2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9" name="Freeform 169">
                <a:extLst>
                  <a:ext uri="{FF2B5EF4-FFF2-40B4-BE49-F238E27FC236}">
                    <a16:creationId xmlns:a16="http://schemas.microsoft.com/office/drawing/2014/main" id="{977EA83F-F89F-4778-B34A-AE5FAFB40002}"/>
                  </a:ext>
                </a:extLst>
              </p:cNvPr>
              <p:cNvSpPr>
                <a:spLocks noEditPoints="1"/>
              </p:cNvSpPr>
              <p:nvPr/>
            </p:nvSpPr>
            <p:spPr bwMode="auto">
              <a:xfrm>
                <a:off x="798512" y="2505076"/>
                <a:ext cx="3455988" cy="2157413"/>
              </a:xfrm>
              <a:custGeom>
                <a:avLst/>
                <a:gdLst>
                  <a:gd name="T0" fmla="*/ 891 w 917"/>
                  <a:gd name="T1" fmla="*/ 566 h 572"/>
                  <a:gd name="T2" fmla="*/ 852 w 917"/>
                  <a:gd name="T3" fmla="*/ 572 h 572"/>
                  <a:gd name="T4" fmla="*/ 765 w 917"/>
                  <a:gd name="T5" fmla="*/ 572 h 572"/>
                  <a:gd name="T6" fmla="*/ 699 w 917"/>
                  <a:gd name="T7" fmla="*/ 572 h 572"/>
                  <a:gd name="T8" fmla="*/ 655 w 917"/>
                  <a:gd name="T9" fmla="*/ 571 h 572"/>
                  <a:gd name="T10" fmla="*/ 612 w 917"/>
                  <a:gd name="T11" fmla="*/ 571 h 572"/>
                  <a:gd name="T12" fmla="*/ 590 w 917"/>
                  <a:gd name="T13" fmla="*/ 571 h 572"/>
                  <a:gd name="T14" fmla="*/ 547 w 917"/>
                  <a:gd name="T15" fmla="*/ 571 h 572"/>
                  <a:gd name="T16" fmla="*/ 503 w 917"/>
                  <a:gd name="T17" fmla="*/ 572 h 572"/>
                  <a:gd name="T18" fmla="*/ 416 w 917"/>
                  <a:gd name="T19" fmla="*/ 572 h 572"/>
                  <a:gd name="T20" fmla="*/ 350 w 917"/>
                  <a:gd name="T21" fmla="*/ 572 h 572"/>
                  <a:gd name="T22" fmla="*/ 306 w 917"/>
                  <a:gd name="T23" fmla="*/ 571 h 572"/>
                  <a:gd name="T24" fmla="*/ 263 w 917"/>
                  <a:gd name="T25" fmla="*/ 571 h 572"/>
                  <a:gd name="T26" fmla="*/ 241 w 917"/>
                  <a:gd name="T27" fmla="*/ 571 h 572"/>
                  <a:gd name="T28" fmla="*/ 198 w 917"/>
                  <a:gd name="T29" fmla="*/ 571 h 572"/>
                  <a:gd name="T30" fmla="*/ 154 w 917"/>
                  <a:gd name="T31" fmla="*/ 572 h 572"/>
                  <a:gd name="T32" fmla="*/ 67 w 917"/>
                  <a:gd name="T33" fmla="*/ 572 h 572"/>
                  <a:gd name="T34" fmla="*/ 17 w 917"/>
                  <a:gd name="T35" fmla="*/ 572 h 572"/>
                  <a:gd name="T36" fmla="*/ 891 w 917"/>
                  <a:gd name="T37" fmla="*/ 545 h 572"/>
                  <a:gd name="T38" fmla="*/ 17 w 917"/>
                  <a:gd name="T39" fmla="*/ 529 h 572"/>
                  <a:gd name="T40" fmla="*/ 893 w 917"/>
                  <a:gd name="T41" fmla="*/ 501 h 572"/>
                  <a:gd name="T42" fmla="*/ 15 w 917"/>
                  <a:gd name="T43" fmla="*/ 485 h 572"/>
                  <a:gd name="T44" fmla="*/ 895 w 917"/>
                  <a:gd name="T45" fmla="*/ 457 h 572"/>
                  <a:gd name="T46" fmla="*/ 14 w 917"/>
                  <a:gd name="T47" fmla="*/ 442 h 572"/>
                  <a:gd name="T48" fmla="*/ 897 w 917"/>
                  <a:gd name="T49" fmla="*/ 414 h 572"/>
                  <a:gd name="T50" fmla="*/ 13 w 917"/>
                  <a:gd name="T51" fmla="*/ 398 h 572"/>
                  <a:gd name="T52" fmla="*/ 899 w 917"/>
                  <a:gd name="T53" fmla="*/ 370 h 572"/>
                  <a:gd name="T54" fmla="*/ 11 w 917"/>
                  <a:gd name="T55" fmla="*/ 354 h 572"/>
                  <a:gd name="T56" fmla="*/ 901 w 917"/>
                  <a:gd name="T57" fmla="*/ 327 h 572"/>
                  <a:gd name="T58" fmla="*/ 10 w 917"/>
                  <a:gd name="T59" fmla="*/ 311 h 572"/>
                  <a:gd name="T60" fmla="*/ 903 w 917"/>
                  <a:gd name="T61" fmla="*/ 283 h 572"/>
                  <a:gd name="T62" fmla="*/ 9 w 917"/>
                  <a:gd name="T63" fmla="*/ 267 h 572"/>
                  <a:gd name="T64" fmla="*/ 905 w 917"/>
                  <a:gd name="T65" fmla="*/ 240 h 572"/>
                  <a:gd name="T66" fmla="*/ 7 w 917"/>
                  <a:gd name="T67" fmla="*/ 223 h 572"/>
                  <a:gd name="T68" fmla="*/ 907 w 917"/>
                  <a:gd name="T69" fmla="*/ 196 h 572"/>
                  <a:gd name="T70" fmla="*/ 6 w 917"/>
                  <a:gd name="T71" fmla="*/ 180 h 572"/>
                  <a:gd name="T72" fmla="*/ 909 w 917"/>
                  <a:gd name="T73" fmla="*/ 152 h 572"/>
                  <a:gd name="T74" fmla="*/ 5 w 917"/>
                  <a:gd name="T75" fmla="*/ 136 h 572"/>
                  <a:gd name="T76" fmla="*/ 911 w 917"/>
                  <a:gd name="T77" fmla="*/ 109 h 572"/>
                  <a:gd name="T78" fmla="*/ 3 w 917"/>
                  <a:gd name="T79" fmla="*/ 93 h 572"/>
                  <a:gd name="T80" fmla="*/ 913 w 917"/>
                  <a:gd name="T81" fmla="*/ 65 h 572"/>
                  <a:gd name="T82" fmla="*/ 2 w 917"/>
                  <a:gd name="T83" fmla="*/ 49 h 572"/>
                  <a:gd name="T84" fmla="*/ 915 w 917"/>
                  <a:gd name="T85" fmla="*/ 22 h 572"/>
                  <a:gd name="T86" fmla="*/ 916 w 917"/>
                  <a:gd name="T87" fmla="*/ 21 h 572"/>
                  <a:gd name="T88" fmla="*/ 1 w 917"/>
                  <a:gd name="T89" fmla="*/ 2 h 572"/>
                  <a:gd name="T90" fmla="*/ 892 w 917"/>
                  <a:gd name="T91" fmla="*/ 0 h 572"/>
                  <a:gd name="T92" fmla="*/ 849 w 917"/>
                  <a:gd name="T93" fmla="*/ 1 h 572"/>
                  <a:gd name="T94" fmla="*/ 805 w 917"/>
                  <a:gd name="T95" fmla="*/ 2 h 572"/>
                  <a:gd name="T96" fmla="*/ 717 w 917"/>
                  <a:gd name="T97" fmla="*/ 2 h 572"/>
                  <a:gd name="T98" fmla="*/ 652 w 917"/>
                  <a:gd name="T99" fmla="*/ 2 h 572"/>
                  <a:gd name="T100" fmla="*/ 607 w 917"/>
                  <a:gd name="T101" fmla="*/ 1 h 572"/>
                  <a:gd name="T102" fmla="*/ 565 w 917"/>
                  <a:gd name="T103" fmla="*/ 0 h 572"/>
                  <a:gd name="T104" fmla="*/ 543 w 917"/>
                  <a:gd name="T105" fmla="*/ 0 h 572"/>
                  <a:gd name="T106" fmla="*/ 500 w 917"/>
                  <a:gd name="T107" fmla="*/ 1 h 572"/>
                  <a:gd name="T108" fmla="*/ 456 w 917"/>
                  <a:gd name="T109" fmla="*/ 2 h 572"/>
                  <a:gd name="T110" fmla="*/ 368 w 917"/>
                  <a:gd name="T111" fmla="*/ 2 h 572"/>
                  <a:gd name="T112" fmla="*/ 303 w 917"/>
                  <a:gd name="T113" fmla="*/ 2 h 572"/>
                  <a:gd name="T114" fmla="*/ 258 w 917"/>
                  <a:gd name="T115" fmla="*/ 1 h 572"/>
                  <a:gd name="T116" fmla="*/ 216 w 917"/>
                  <a:gd name="T117" fmla="*/ 0 h 572"/>
                  <a:gd name="T118" fmla="*/ 194 w 917"/>
                  <a:gd name="T119" fmla="*/ 0 h 572"/>
                  <a:gd name="T120" fmla="*/ 151 w 917"/>
                  <a:gd name="T121" fmla="*/ 1 h 572"/>
                  <a:gd name="T122" fmla="*/ 106 w 917"/>
                  <a:gd name="T123" fmla="*/ 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17" h="572">
                    <a:moveTo>
                      <a:pt x="891" y="572"/>
                    </a:moveTo>
                    <a:cubicBezTo>
                      <a:pt x="874" y="572"/>
                      <a:pt x="874" y="572"/>
                      <a:pt x="874" y="572"/>
                    </a:cubicBezTo>
                    <a:cubicBezTo>
                      <a:pt x="873" y="572"/>
                      <a:pt x="873" y="572"/>
                      <a:pt x="873" y="571"/>
                    </a:cubicBezTo>
                    <a:cubicBezTo>
                      <a:pt x="873" y="571"/>
                      <a:pt x="873" y="571"/>
                      <a:pt x="874" y="571"/>
                    </a:cubicBezTo>
                    <a:cubicBezTo>
                      <a:pt x="889" y="571"/>
                      <a:pt x="889" y="571"/>
                      <a:pt x="889" y="571"/>
                    </a:cubicBezTo>
                    <a:cubicBezTo>
                      <a:pt x="889" y="566"/>
                      <a:pt x="889" y="566"/>
                      <a:pt x="889" y="566"/>
                    </a:cubicBezTo>
                    <a:cubicBezTo>
                      <a:pt x="889" y="565"/>
                      <a:pt x="890" y="565"/>
                      <a:pt x="890" y="565"/>
                    </a:cubicBezTo>
                    <a:cubicBezTo>
                      <a:pt x="890" y="565"/>
                      <a:pt x="891" y="565"/>
                      <a:pt x="891" y="566"/>
                    </a:cubicBezTo>
                    <a:cubicBezTo>
                      <a:pt x="891" y="572"/>
                      <a:pt x="891" y="572"/>
                      <a:pt x="891" y="572"/>
                    </a:cubicBezTo>
                    <a:moveTo>
                      <a:pt x="852" y="572"/>
                    </a:moveTo>
                    <a:cubicBezTo>
                      <a:pt x="830" y="572"/>
                      <a:pt x="830" y="572"/>
                      <a:pt x="830" y="572"/>
                    </a:cubicBezTo>
                    <a:cubicBezTo>
                      <a:pt x="830" y="572"/>
                      <a:pt x="829" y="572"/>
                      <a:pt x="829" y="571"/>
                    </a:cubicBezTo>
                    <a:cubicBezTo>
                      <a:pt x="829" y="571"/>
                      <a:pt x="830" y="571"/>
                      <a:pt x="830" y="571"/>
                    </a:cubicBezTo>
                    <a:cubicBezTo>
                      <a:pt x="852" y="571"/>
                      <a:pt x="852" y="571"/>
                      <a:pt x="852" y="571"/>
                    </a:cubicBezTo>
                    <a:cubicBezTo>
                      <a:pt x="852" y="571"/>
                      <a:pt x="853" y="571"/>
                      <a:pt x="853" y="571"/>
                    </a:cubicBezTo>
                    <a:cubicBezTo>
                      <a:pt x="853" y="572"/>
                      <a:pt x="852" y="572"/>
                      <a:pt x="852" y="572"/>
                    </a:cubicBezTo>
                    <a:moveTo>
                      <a:pt x="808" y="572"/>
                    </a:moveTo>
                    <a:cubicBezTo>
                      <a:pt x="787" y="572"/>
                      <a:pt x="787" y="572"/>
                      <a:pt x="787" y="572"/>
                    </a:cubicBezTo>
                    <a:cubicBezTo>
                      <a:pt x="786" y="572"/>
                      <a:pt x="786" y="572"/>
                      <a:pt x="786" y="571"/>
                    </a:cubicBezTo>
                    <a:cubicBezTo>
                      <a:pt x="786" y="571"/>
                      <a:pt x="786" y="571"/>
                      <a:pt x="787" y="571"/>
                    </a:cubicBezTo>
                    <a:cubicBezTo>
                      <a:pt x="808" y="571"/>
                      <a:pt x="808" y="571"/>
                      <a:pt x="808" y="571"/>
                    </a:cubicBezTo>
                    <a:cubicBezTo>
                      <a:pt x="809" y="571"/>
                      <a:pt x="809" y="571"/>
                      <a:pt x="809" y="571"/>
                    </a:cubicBezTo>
                    <a:cubicBezTo>
                      <a:pt x="809" y="572"/>
                      <a:pt x="809" y="572"/>
                      <a:pt x="808" y="572"/>
                    </a:cubicBezTo>
                    <a:moveTo>
                      <a:pt x="765" y="572"/>
                    </a:moveTo>
                    <a:cubicBezTo>
                      <a:pt x="743" y="572"/>
                      <a:pt x="743" y="572"/>
                      <a:pt x="743" y="572"/>
                    </a:cubicBezTo>
                    <a:cubicBezTo>
                      <a:pt x="742" y="572"/>
                      <a:pt x="742" y="572"/>
                      <a:pt x="742" y="571"/>
                    </a:cubicBezTo>
                    <a:cubicBezTo>
                      <a:pt x="742" y="571"/>
                      <a:pt x="742" y="571"/>
                      <a:pt x="743" y="571"/>
                    </a:cubicBezTo>
                    <a:cubicBezTo>
                      <a:pt x="765" y="571"/>
                      <a:pt x="765" y="571"/>
                      <a:pt x="765" y="571"/>
                    </a:cubicBezTo>
                    <a:cubicBezTo>
                      <a:pt x="765" y="571"/>
                      <a:pt x="766" y="571"/>
                      <a:pt x="766" y="571"/>
                    </a:cubicBezTo>
                    <a:cubicBezTo>
                      <a:pt x="766" y="572"/>
                      <a:pt x="765" y="572"/>
                      <a:pt x="765" y="572"/>
                    </a:cubicBezTo>
                    <a:moveTo>
                      <a:pt x="721" y="572"/>
                    </a:moveTo>
                    <a:cubicBezTo>
                      <a:pt x="699" y="572"/>
                      <a:pt x="699" y="572"/>
                      <a:pt x="699" y="572"/>
                    </a:cubicBezTo>
                    <a:cubicBezTo>
                      <a:pt x="699" y="572"/>
                      <a:pt x="698" y="572"/>
                      <a:pt x="698" y="571"/>
                    </a:cubicBezTo>
                    <a:cubicBezTo>
                      <a:pt x="698" y="571"/>
                      <a:pt x="699" y="571"/>
                      <a:pt x="699" y="571"/>
                    </a:cubicBezTo>
                    <a:cubicBezTo>
                      <a:pt x="721" y="571"/>
                      <a:pt x="721" y="571"/>
                      <a:pt x="721" y="571"/>
                    </a:cubicBezTo>
                    <a:cubicBezTo>
                      <a:pt x="722" y="571"/>
                      <a:pt x="722" y="571"/>
                      <a:pt x="722" y="571"/>
                    </a:cubicBezTo>
                    <a:cubicBezTo>
                      <a:pt x="722" y="572"/>
                      <a:pt x="722" y="572"/>
                      <a:pt x="721" y="572"/>
                    </a:cubicBezTo>
                    <a:moveTo>
                      <a:pt x="677" y="572"/>
                    </a:moveTo>
                    <a:cubicBezTo>
                      <a:pt x="656" y="572"/>
                      <a:pt x="656" y="572"/>
                      <a:pt x="656" y="572"/>
                    </a:cubicBezTo>
                    <a:cubicBezTo>
                      <a:pt x="655" y="572"/>
                      <a:pt x="655" y="572"/>
                      <a:pt x="655" y="571"/>
                    </a:cubicBezTo>
                    <a:cubicBezTo>
                      <a:pt x="655" y="571"/>
                      <a:pt x="655" y="571"/>
                      <a:pt x="656" y="571"/>
                    </a:cubicBezTo>
                    <a:cubicBezTo>
                      <a:pt x="677" y="571"/>
                      <a:pt x="677" y="571"/>
                      <a:pt x="677" y="571"/>
                    </a:cubicBezTo>
                    <a:cubicBezTo>
                      <a:pt x="678" y="571"/>
                      <a:pt x="678" y="571"/>
                      <a:pt x="678" y="571"/>
                    </a:cubicBezTo>
                    <a:cubicBezTo>
                      <a:pt x="678" y="572"/>
                      <a:pt x="678" y="572"/>
                      <a:pt x="677" y="572"/>
                    </a:cubicBezTo>
                    <a:moveTo>
                      <a:pt x="634" y="572"/>
                    </a:moveTo>
                    <a:cubicBezTo>
                      <a:pt x="612" y="572"/>
                      <a:pt x="612" y="572"/>
                      <a:pt x="612" y="572"/>
                    </a:cubicBezTo>
                    <a:cubicBezTo>
                      <a:pt x="611" y="572"/>
                      <a:pt x="611" y="572"/>
                      <a:pt x="611" y="571"/>
                    </a:cubicBezTo>
                    <a:cubicBezTo>
                      <a:pt x="611" y="571"/>
                      <a:pt x="611" y="571"/>
                      <a:pt x="612" y="571"/>
                    </a:cubicBezTo>
                    <a:cubicBezTo>
                      <a:pt x="634" y="571"/>
                      <a:pt x="634" y="571"/>
                      <a:pt x="634" y="571"/>
                    </a:cubicBezTo>
                    <a:cubicBezTo>
                      <a:pt x="634" y="571"/>
                      <a:pt x="635" y="571"/>
                      <a:pt x="635" y="571"/>
                    </a:cubicBezTo>
                    <a:cubicBezTo>
                      <a:pt x="635" y="572"/>
                      <a:pt x="634" y="572"/>
                      <a:pt x="634" y="572"/>
                    </a:cubicBezTo>
                    <a:moveTo>
                      <a:pt x="590" y="572"/>
                    </a:moveTo>
                    <a:cubicBezTo>
                      <a:pt x="568" y="572"/>
                      <a:pt x="568" y="572"/>
                      <a:pt x="568" y="572"/>
                    </a:cubicBezTo>
                    <a:cubicBezTo>
                      <a:pt x="568" y="572"/>
                      <a:pt x="567" y="572"/>
                      <a:pt x="567" y="571"/>
                    </a:cubicBezTo>
                    <a:cubicBezTo>
                      <a:pt x="567" y="571"/>
                      <a:pt x="568" y="571"/>
                      <a:pt x="568" y="571"/>
                    </a:cubicBezTo>
                    <a:cubicBezTo>
                      <a:pt x="590" y="571"/>
                      <a:pt x="590" y="571"/>
                      <a:pt x="590" y="571"/>
                    </a:cubicBezTo>
                    <a:cubicBezTo>
                      <a:pt x="591" y="571"/>
                      <a:pt x="591" y="571"/>
                      <a:pt x="591" y="571"/>
                    </a:cubicBezTo>
                    <a:cubicBezTo>
                      <a:pt x="591" y="572"/>
                      <a:pt x="591" y="572"/>
                      <a:pt x="590" y="572"/>
                    </a:cubicBezTo>
                    <a:moveTo>
                      <a:pt x="547" y="572"/>
                    </a:moveTo>
                    <a:cubicBezTo>
                      <a:pt x="525" y="572"/>
                      <a:pt x="525" y="572"/>
                      <a:pt x="525" y="572"/>
                    </a:cubicBezTo>
                    <a:cubicBezTo>
                      <a:pt x="524" y="572"/>
                      <a:pt x="524" y="572"/>
                      <a:pt x="524" y="571"/>
                    </a:cubicBezTo>
                    <a:cubicBezTo>
                      <a:pt x="524" y="571"/>
                      <a:pt x="524" y="571"/>
                      <a:pt x="525" y="571"/>
                    </a:cubicBezTo>
                    <a:cubicBezTo>
                      <a:pt x="547" y="571"/>
                      <a:pt x="547" y="571"/>
                      <a:pt x="547" y="571"/>
                    </a:cubicBezTo>
                    <a:cubicBezTo>
                      <a:pt x="547" y="571"/>
                      <a:pt x="547" y="571"/>
                      <a:pt x="547" y="571"/>
                    </a:cubicBezTo>
                    <a:cubicBezTo>
                      <a:pt x="547" y="572"/>
                      <a:pt x="547" y="572"/>
                      <a:pt x="547" y="572"/>
                    </a:cubicBezTo>
                    <a:moveTo>
                      <a:pt x="503" y="572"/>
                    </a:moveTo>
                    <a:cubicBezTo>
                      <a:pt x="481" y="572"/>
                      <a:pt x="481" y="572"/>
                      <a:pt x="481" y="572"/>
                    </a:cubicBezTo>
                    <a:cubicBezTo>
                      <a:pt x="481" y="572"/>
                      <a:pt x="480" y="572"/>
                      <a:pt x="480" y="571"/>
                    </a:cubicBezTo>
                    <a:cubicBezTo>
                      <a:pt x="480" y="571"/>
                      <a:pt x="481" y="571"/>
                      <a:pt x="481" y="571"/>
                    </a:cubicBezTo>
                    <a:cubicBezTo>
                      <a:pt x="503" y="571"/>
                      <a:pt x="503" y="571"/>
                      <a:pt x="503" y="571"/>
                    </a:cubicBezTo>
                    <a:cubicBezTo>
                      <a:pt x="503" y="571"/>
                      <a:pt x="504" y="571"/>
                      <a:pt x="504" y="571"/>
                    </a:cubicBezTo>
                    <a:cubicBezTo>
                      <a:pt x="504" y="572"/>
                      <a:pt x="503" y="572"/>
                      <a:pt x="503" y="572"/>
                    </a:cubicBezTo>
                    <a:moveTo>
                      <a:pt x="459" y="572"/>
                    </a:moveTo>
                    <a:cubicBezTo>
                      <a:pt x="437" y="572"/>
                      <a:pt x="437" y="572"/>
                      <a:pt x="437" y="572"/>
                    </a:cubicBezTo>
                    <a:cubicBezTo>
                      <a:pt x="437" y="572"/>
                      <a:pt x="437" y="572"/>
                      <a:pt x="437" y="571"/>
                    </a:cubicBezTo>
                    <a:cubicBezTo>
                      <a:pt x="437" y="571"/>
                      <a:pt x="437" y="571"/>
                      <a:pt x="437" y="571"/>
                    </a:cubicBezTo>
                    <a:cubicBezTo>
                      <a:pt x="459" y="571"/>
                      <a:pt x="459" y="571"/>
                      <a:pt x="459" y="571"/>
                    </a:cubicBezTo>
                    <a:cubicBezTo>
                      <a:pt x="460" y="571"/>
                      <a:pt x="460" y="571"/>
                      <a:pt x="460" y="571"/>
                    </a:cubicBezTo>
                    <a:cubicBezTo>
                      <a:pt x="460" y="572"/>
                      <a:pt x="460" y="572"/>
                      <a:pt x="459" y="572"/>
                    </a:cubicBezTo>
                    <a:moveTo>
                      <a:pt x="416" y="572"/>
                    </a:moveTo>
                    <a:cubicBezTo>
                      <a:pt x="394" y="572"/>
                      <a:pt x="394" y="572"/>
                      <a:pt x="394" y="572"/>
                    </a:cubicBezTo>
                    <a:cubicBezTo>
                      <a:pt x="393" y="572"/>
                      <a:pt x="393" y="572"/>
                      <a:pt x="393" y="571"/>
                    </a:cubicBezTo>
                    <a:cubicBezTo>
                      <a:pt x="393" y="571"/>
                      <a:pt x="393" y="571"/>
                      <a:pt x="394" y="571"/>
                    </a:cubicBezTo>
                    <a:cubicBezTo>
                      <a:pt x="416" y="571"/>
                      <a:pt x="416" y="571"/>
                      <a:pt x="416" y="571"/>
                    </a:cubicBezTo>
                    <a:cubicBezTo>
                      <a:pt x="416" y="571"/>
                      <a:pt x="417" y="571"/>
                      <a:pt x="417" y="571"/>
                    </a:cubicBezTo>
                    <a:cubicBezTo>
                      <a:pt x="417" y="572"/>
                      <a:pt x="416" y="572"/>
                      <a:pt x="416" y="572"/>
                    </a:cubicBezTo>
                    <a:moveTo>
                      <a:pt x="372" y="572"/>
                    </a:moveTo>
                    <a:cubicBezTo>
                      <a:pt x="350" y="572"/>
                      <a:pt x="350" y="572"/>
                      <a:pt x="350" y="572"/>
                    </a:cubicBezTo>
                    <a:cubicBezTo>
                      <a:pt x="350" y="572"/>
                      <a:pt x="349" y="572"/>
                      <a:pt x="349" y="571"/>
                    </a:cubicBezTo>
                    <a:cubicBezTo>
                      <a:pt x="349" y="571"/>
                      <a:pt x="350" y="571"/>
                      <a:pt x="350" y="571"/>
                    </a:cubicBezTo>
                    <a:cubicBezTo>
                      <a:pt x="372" y="571"/>
                      <a:pt x="372" y="571"/>
                      <a:pt x="372" y="571"/>
                    </a:cubicBezTo>
                    <a:cubicBezTo>
                      <a:pt x="372" y="571"/>
                      <a:pt x="373" y="571"/>
                      <a:pt x="373" y="571"/>
                    </a:cubicBezTo>
                    <a:cubicBezTo>
                      <a:pt x="373" y="572"/>
                      <a:pt x="372" y="572"/>
                      <a:pt x="372" y="572"/>
                    </a:cubicBezTo>
                    <a:moveTo>
                      <a:pt x="328" y="572"/>
                    </a:moveTo>
                    <a:cubicBezTo>
                      <a:pt x="307" y="572"/>
                      <a:pt x="307" y="572"/>
                      <a:pt x="307" y="572"/>
                    </a:cubicBezTo>
                    <a:cubicBezTo>
                      <a:pt x="306" y="572"/>
                      <a:pt x="306" y="572"/>
                      <a:pt x="306" y="571"/>
                    </a:cubicBezTo>
                    <a:cubicBezTo>
                      <a:pt x="306" y="571"/>
                      <a:pt x="306" y="571"/>
                      <a:pt x="307" y="571"/>
                    </a:cubicBezTo>
                    <a:cubicBezTo>
                      <a:pt x="328" y="571"/>
                      <a:pt x="328" y="571"/>
                      <a:pt x="328" y="571"/>
                    </a:cubicBezTo>
                    <a:cubicBezTo>
                      <a:pt x="329" y="571"/>
                      <a:pt x="329" y="571"/>
                      <a:pt x="329" y="571"/>
                    </a:cubicBezTo>
                    <a:cubicBezTo>
                      <a:pt x="329" y="572"/>
                      <a:pt x="329" y="572"/>
                      <a:pt x="328" y="572"/>
                    </a:cubicBezTo>
                    <a:moveTo>
                      <a:pt x="285" y="572"/>
                    </a:moveTo>
                    <a:cubicBezTo>
                      <a:pt x="263" y="572"/>
                      <a:pt x="263" y="572"/>
                      <a:pt x="263" y="572"/>
                    </a:cubicBezTo>
                    <a:cubicBezTo>
                      <a:pt x="262" y="572"/>
                      <a:pt x="262" y="572"/>
                      <a:pt x="262" y="571"/>
                    </a:cubicBezTo>
                    <a:cubicBezTo>
                      <a:pt x="262" y="571"/>
                      <a:pt x="262" y="571"/>
                      <a:pt x="263" y="571"/>
                    </a:cubicBezTo>
                    <a:cubicBezTo>
                      <a:pt x="285" y="571"/>
                      <a:pt x="285" y="571"/>
                      <a:pt x="285" y="571"/>
                    </a:cubicBezTo>
                    <a:cubicBezTo>
                      <a:pt x="285" y="571"/>
                      <a:pt x="286" y="571"/>
                      <a:pt x="286" y="571"/>
                    </a:cubicBezTo>
                    <a:cubicBezTo>
                      <a:pt x="286" y="572"/>
                      <a:pt x="285" y="572"/>
                      <a:pt x="285" y="572"/>
                    </a:cubicBezTo>
                    <a:moveTo>
                      <a:pt x="241" y="572"/>
                    </a:moveTo>
                    <a:cubicBezTo>
                      <a:pt x="219" y="572"/>
                      <a:pt x="219" y="572"/>
                      <a:pt x="219" y="572"/>
                    </a:cubicBezTo>
                    <a:cubicBezTo>
                      <a:pt x="219" y="572"/>
                      <a:pt x="218" y="572"/>
                      <a:pt x="218" y="571"/>
                    </a:cubicBezTo>
                    <a:cubicBezTo>
                      <a:pt x="218" y="571"/>
                      <a:pt x="219" y="571"/>
                      <a:pt x="219" y="571"/>
                    </a:cubicBezTo>
                    <a:cubicBezTo>
                      <a:pt x="241" y="571"/>
                      <a:pt x="241" y="571"/>
                      <a:pt x="241" y="571"/>
                    </a:cubicBezTo>
                    <a:cubicBezTo>
                      <a:pt x="242" y="571"/>
                      <a:pt x="242" y="571"/>
                      <a:pt x="242" y="571"/>
                    </a:cubicBezTo>
                    <a:cubicBezTo>
                      <a:pt x="242" y="572"/>
                      <a:pt x="242" y="572"/>
                      <a:pt x="241" y="572"/>
                    </a:cubicBezTo>
                    <a:moveTo>
                      <a:pt x="197" y="572"/>
                    </a:moveTo>
                    <a:cubicBezTo>
                      <a:pt x="176" y="572"/>
                      <a:pt x="176" y="572"/>
                      <a:pt x="176" y="572"/>
                    </a:cubicBezTo>
                    <a:cubicBezTo>
                      <a:pt x="175" y="572"/>
                      <a:pt x="175" y="572"/>
                      <a:pt x="175" y="571"/>
                    </a:cubicBezTo>
                    <a:cubicBezTo>
                      <a:pt x="175" y="571"/>
                      <a:pt x="175" y="571"/>
                      <a:pt x="176" y="571"/>
                    </a:cubicBezTo>
                    <a:cubicBezTo>
                      <a:pt x="197" y="571"/>
                      <a:pt x="197" y="571"/>
                      <a:pt x="197" y="571"/>
                    </a:cubicBezTo>
                    <a:cubicBezTo>
                      <a:pt x="198" y="571"/>
                      <a:pt x="198" y="571"/>
                      <a:pt x="198" y="571"/>
                    </a:cubicBezTo>
                    <a:cubicBezTo>
                      <a:pt x="198" y="572"/>
                      <a:pt x="198" y="572"/>
                      <a:pt x="197" y="572"/>
                    </a:cubicBezTo>
                    <a:moveTo>
                      <a:pt x="154" y="572"/>
                    </a:moveTo>
                    <a:cubicBezTo>
                      <a:pt x="132" y="572"/>
                      <a:pt x="132" y="572"/>
                      <a:pt x="132" y="572"/>
                    </a:cubicBezTo>
                    <a:cubicBezTo>
                      <a:pt x="131" y="572"/>
                      <a:pt x="131" y="572"/>
                      <a:pt x="131" y="571"/>
                    </a:cubicBezTo>
                    <a:cubicBezTo>
                      <a:pt x="131" y="571"/>
                      <a:pt x="131" y="571"/>
                      <a:pt x="132" y="571"/>
                    </a:cubicBezTo>
                    <a:cubicBezTo>
                      <a:pt x="154" y="571"/>
                      <a:pt x="154" y="571"/>
                      <a:pt x="154" y="571"/>
                    </a:cubicBezTo>
                    <a:cubicBezTo>
                      <a:pt x="154" y="571"/>
                      <a:pt x="155" y="571"/>
                      <a:pt x="155" y="571"/>
                    </a:cubicBezTo>
                    <a:cubicBezTo>
                      <a:pt x="155" y="572"/>
                      <a:pt x="154" y="572"/>
                      <a:pt x="154" y="572"/>
                    </a:cubicBezTo>
                    <a:moveTo>
                      <a:pt x="110" y="572"/>
                    </a:moveTo>
                    <a:cubicBezTo>
                      <a:pt x="88" y="572"/>
                      <a:pt x="88" y="572"/>
                      <a:pt x="88" y="572"/>
                    </a:cubicBezTo>
                    <a:cubicBezTo>
                      <a:pt x="88" y="572"/>
                      <a:pt x="87" y="572"/>
                      <a:pt x="87" y="571"/>
                    </a:cubicBezTo>
                    <a:cubicBezTo>
                      <a:pt x="87" y="571"/>
                      <a:pt x="88" y="571"/>
                      <a:pt x="88" y="571"/>
                    </a:cubicBezTo>
                    <a:cubicBezTo>
                      <a:pt x="110" y="571"/>
                      <a:pt x="110" y="571"/>
                      <a:pt x="110" y="571"/>
                    </a:cubicBezTo>
                    <a:cubicBezTo>
                      <a:pt x="111" y="571"/>
                      <a:pt x="111" y="571"/>
                      <a:pt x="111" y="571"/>
                    </a:cubicBezTo>
                    <a:cubicBezTo>
                      <a:pt x="111" y="572"/>
                      <a:pt x="111" y="572"/>
                      <a:pt x="110" y="572"/>
                    </a:cubicBezTo>
                    <a:moveTo>
                      <a:pt x="67" y="572"/>
                    </a:moveTo>
                    <a:cubicBezTo>
                      <a:pt x="45" y="572"/>
                      <a:pt x="45" y="572"/>
                      <a:pt x="45" y="572"/>
                    </a:cubicBezTo>
                    <a:cubicBezTo>
                      <a:pt x="44" y="572"/>
                      <a:pt x="44" y="572"/>
                      <a:pt x="44" y="571"/>
                    </a:cubicBezTo>
                    <a:cubicBezTo>
                      <a:pt x="44" y="571"/>
                      <a:pt x="44" y="571"/>
                      <a:pt x="45" y="571"/>
                    </a:cubicBezTo>
                    <a:cubicBezTo>
                      <a:pt x="67" y="571"/>
                      <a:pt x="67" y="571"/>
                      <a:pt x="67" y="571"/>
                    </a:cubicBezTo>
                    <a:cubicBezTo>
                      <a:pt x="67" y="571"/>
                      <a:pt x="67" y="571"/>
                      <a:pt x="67" y="571"/>
                    </a:cubicBezTo>
                    <a:cubicBezTo>
                      <a:pt x="67" y="572"/>
                      <a:pt x="67" y="572"/>
                      <a:pt x="67" y="572"/>
                    </a:cubicBezTo>
                    <a:moveTo>
                      <a:pt x="23" y="572"/>
                    </a:moveTo>
                    <a:cubicBezTo>
                      <a:pt x="17" y="572"/>
                      <a:pt x="17" y="572"/>
                      <a:pt x="17" y="572"/>
                    </a:cubicBezTo>
                    <a:cubicBezTo>
                      <a:pt x="17" y="550"/>
                      <a:pt x="17" y="550"/>
                      <a:pt x="17" y="550"/>
                    </a:cubicBezTo>
                    <a:cubicBezTo>
                      <a:pt x="17" y="549"/>
                      <a:pt x="17" y="549"/>
                      <a:pt x="17" y="549"/>
                    </a:cubicBezTo>
                    <a:cubicBezTo>
                      <a:pt x="18" y="549"/>
                      <a:pt x="18" y="549"/>
                      <a:pt x="18" y="550"/>
                    </a:cubicBezTo>
                    <a:cubicBezTo>
                      <a:pt x="19" y="571"/>
                      <a:pt x="19" y="571"/>
                      <a:pt x="19" y="571"/>
                    </a:cubicBezTo>
                    <a:cubicBezTo>
                      <a:pt x="23" y="571"/>
                      <a:pt x="23" y="571"/>
                      <a:pt x="23" y="571"/>
                    </a:cubicBezTo>
                    <a:cubicBezTo>
                      <a:pt x="23" y="571"/>
                      <a:pt x="24" y="571"/>
                      <a:pt x="24" y="571"/>
                    </a:cubicBezTo>
                    <a:cubicBezTo>
                      <a:pt x="24" y="572"/>
                      <a:pt x="23" y="572"/>
                      <a:pt x="23" y="572"/>
                    </a:cubicBezTo>
                    <a:moveTo>
                      <a:pt x="891" y="545"/>
                    </a:moveTo>
                    <a:cubicBezTo>
                      <a:pt x="891" y="545"/>
                      <a:pt x="891" y="545"/>
                      <a:pt x="891" y="545"/>
                    </a:cubicBezTo>
                    <a:cubicBezTo>
                      <a:pt x="890" y="545"/>
                      <a:pt x="890" y="544"/>
                      <a:pt x="890" y="544"/>
                    </a:cubicBezTo>
                    <a:cubicBezTo>
                      <a:pt x="891" y="522"/>
                      <a:pt x="891" y="522"/>
                      <a:pt x="891" y="522"/>
                    </a:cubicBezTo>
                    <a:cubicBezTo>
                      <a:pt x="891" y="521"/>
                      <a:pt x="892" y="521"/>
                      <a:pt x="892" y="521"/>
                    </a:cubicBezTo>
                    <a:cubicBezTo>
                      <a:pt x="893" y="521"/>
                      <a:pt x="893" y="521"/>
                      <a:pt x="893" y="522"/>
                    </a:cubicBezTo>
                    <a:cubicBezTo>
                      <a:pt x="892" y="544"/>
                      <a:pt x="892" y="544"/>
                      <a:pt x="892" y="544"/>
                    </a:cubicBezTo>
                    <a:cubicBezTo>
                      <a:pt x="892" y="544"/>
                      <a:pt x="891" y="545"/>
                      <a:pt x="891" y="545"/>
                    </a:cubicBezTo>
                    <a:moveTo>
                      <a:pt x="17" y="529"/>
                    </a:moveTo>
                    <a:cubicBezTo>
                      <a:pt x="16" y="529"/>
                      <a:pt x="16" y="528"/>
                      <a:pt x="16" y="528"/>
                    </a:cubicBezTo>
                    <a:cubicBezTo>
                      <a:pt x="15" y="506"/>
                      <a:pt x="15" y="506"/>
                      <a:pt x="15" y="506"/>
                    </a:cubicBezTo>
                    <a:cubicBezTo>
                      <a:pt x="15" y="506"/>
                      <a:pt x="16" y="505"/>
                      <a:pt x="16" y="505"/>
                    </a:cubicBezTo>
                    <a:cubicBezTo>
                      <a:pt x="17" y="505"/>
                      <a:pt x="17" y="506"/>
                      <a:pt x="17" y="506"/>
                    </a:cubicBezTo>
                    <a:cubicBezTo>
                      <a:pt x="18" y="528"/>
                      <a:pt x="18" y="528"/>
                      <a:pt x="18" y="528"/>
                    </a:cubicBezTo>
                    <a:cubicBezTo>
                      <a:pt x="18" y="528"/>
                      <a:pt x="17" y="529"/>
                      <a:pt x="17" y="529"/>
                    </a:cubicBezTo>
                    <a:cubicBezTo>
                      <a:pt x="17" y="529"/>
                      <a:pt x="17" y="529"/>
                      <a:pt x="17" y="529"/>
                    </a:cubicBezTo>
                    <a:moveTo>
                      <a:pt x="893" y="501"/>
                    </a:moveTo>
                    <a:cubicBezTo>
                      <a:pt x="893" y="501"/>
                      <a:pt x="893" y="501"/>
                      <a:pt x="893" y="501"/>
                    </a:cubicBezTo>
                    <a:cubicBezTo>
                      <a:pt x="892" y="501"/>
                      <a:pt x="892" y="501"/>
                      <a:pt x="892" y="500"/>
                    </a:cubicBezTo>
                    <a:cubicBezTo>
                      <a:pt x="893" y="478"/>
                      <a:pt x="893" y="478"/>
                      <a:pt x="893" y="478"/>
                    </a:cubicBezTo>
                    <a:cubicBezTo>
                      <a:pt x="893" y="478"/>
                      <a:pt x="894" y="477"/>
                      <a:pt x="894" y="477"/>
                    </a:cubicBezTo>
                    <a:cubicBezTo>
                      <a:pt x="895" y="477"/>
                      <a:pt x="895" y="478"/>
                      <a:pt x="895" y="478"/>
                    </a:cubicBezTo>
                    <a:cubicBezTo>
                      <a:pt x="894" y="500"/>
                      <a:pt x="894" y="500"/>
                      <a:pt x="894" y="500"/>
                    </a:cubicBezTo>
                    <a:cubicBezTo>
                      <a:pt x="894" y="501"/>
                      <a:pt x="893" y="501"/>
                      <a:pt x="893" y="501"/>
                    </a:cubicBezTo>
                    <a:moveTo>
                      <a:pt x="15" y="485"/>
                    </a:moveTo>
                    <a:cubicBezTo>
                      <a:pt x="15" y="485"/>
                      <a:pt x="15" y="485"/>
                      <a:pt x="15" y="484"/>
                    </a:cubicBezTo>
                    <a:cubicBezTo>
                      <a:pt x="14" y="462"/>
                      <a:pt x="14" y="462"/>
                      <a:pt x="14" y="462"/>
                    </a:cubicBezTo>
                    <a:cubicBezTo>
                      <a:pt x="14" y="462"/>
                      <a:pt x="14" y="462"/>
                      <a:pt x="15" y="462"/>
                    </a:cubicBezTo>
                    <a:cubicBezTo>
                      <a:pt x="15" y="462"/>
                      <a:pt x="16" y="462"/>
                      <a:pt x="16" y="462"/>
                    </a:cubicBezTo>
                    <a:cubicBezTo>
                      <a:pt x="16" y="484"/>
                      <a:pt x="16" y="484"/>
                      <a:pt x="16" y="484"/>
                    </a:cubicBezTo>
                    <a:cubicBezTo>
                      <a:pt x="16" y="485"/>
                      <a:pt x="16" y="485"/>
                      <a:pt x="15" y="485"/>
                    </a:cubicBezTo>
                    <a:cubicBezTo>
                      <a:pt x="15" y="485"/>
                      <a:pt x="15" y="485"/>
                      <a:pt x="15" y="485"/>
                    </a:cubicBezTo>
                    <a:moveTo>
                      <a:pt x="895" y="457"/>
                    </a:moveTo>
                    <a:cubicBezTo>
                      <a:pt x="895" y="457"/>
                      <a:pt x="895" y="457"/>
                      <a:pt x="895" y="457"/>
                    </a:cubicBezTo>
                    <a:cubicBezTo>
                      <a:pt x="894" y="457"/>
                      <a:pt x="894" y="457"/>
                      <a:pt x="894" y="457"/>
                    </a:cubicBezTo>
                    <a:cubicBezTo>
                      <a:pt x="895" y="435"/>
                      <a:pt x="895" y="435"/>
                      <a:pt x="895" y="435"/>
                    </a:cubicBezTo>
                    <a:cubicBezTo>
                      <a:pt x="895" y="434"/>
                      <a:pt x="896" y="434"/>
                      <a:pt x="896" y="434"/>
                    </a:cubicBezTo>
                    <a:cubicBezTo>
                      <a:pt x="897" y="434"/>
                      <a:pt x="897" y="434"/>
                      <a:pt x="897" y="435"/>
                    </a:cubicBezTo>
                    <a:cubicBezTo>
                      <a:pt x="896" y="457"/>
                      <a:pt x="896" y="457"/>
                      <a:pt x="896" y="457"/>
                    </a:cubicBezTo>
                    <a:cubicBezTo>
                      <a:pt x="896" y="457"/>
                      <a:pt x="896" y="457"/>
                      <a:pt x="895" y="457"/>
                    </a:cubicBezTo>
                    <a:moveTo>
                      <a:pt x="14" y="442"/>
                    </a:moveTo>
                    <a:cubicBezTo>
                      <a:pt x="14" y="442"/>
                      <a:pt x="13" y="441"/>
                      <a:pt x="13" y="441"/>
                    </a:cubicBezTo>
                    <a:cubicBezTo>
                      <a:pt x="13" y="419"/>
                      <a:pt x="13" y="419"/>
                      <a:pt x="13" y="419"/>
                    </a:cubicBezTo>
                    <a:cubicBezTo>
                      <a:pt x="12" y="418"/>
                      <a:pt x="13" y="418"/>
                      <a:pt x="13" y="418"/>
                    </a:cubicBezTo>
                    <a:cubicBezTo>
                      <a:pt x="14" y="418"/>
                      <a:pt x="14" y="418"/>
                      <a:pt x="14" y="419"/>
                    </a:cubicBezTo>
                    <a:cubicBezTo>
                      <a:pt x="15" y="441"/>
                      <a:pt x="15" y="441"/>
                      <a:pt x="15" y="441"/>
                    </a:cubicBezTo>
                    <a:cubicBezTo>
                      <a:pt x="15" y="441"/>
                      <a:pt x="15" y="442"/>
                      <a:pt x="14" y="442"/>
                    </a:cubicBezTo>
                    <a:cubicBezTo>
                      <a:pt x="14" y="442"/>
                      <a:pt x="14" y="442"/>
                      <a:pt x="14" y="442"/>
                    </a:cubicBezTo>
                    <a:moveTo>
                      <a:pt x="897" y="414"/>
                    </a:moveTo>
                    <a:cubicBezTo>
                      <a:pt x="897" y="414"/>
                      <a:pt x="897" y="414"/>
                      <a:pt x="897" y="414"/>
                    </a:cubicBezTo>
                    <a:cubicBezTo>
                      <a:pt x="897" y="414"/>
                      <a:pt x="896" y="413"/>
                      <a:pt x="896" y="413"/>
                    </a:cubicBezTo>
                    <a:cubicBezTo>
                      <a:pt x="897" y="391"/>
                      <a:pt x="897" y="391"/>
                      <a:pt x="897" y="391"/>
                    </a:cubicBezTo>
                    <a:cubicBezTo>
                      <a:pt x="897" y="391"/>
                      <a:pt x="898" y="390"/>
                      <a:pt x="898" y="390"/>
                    </a:cubicBezTo>
                    <a:cubicBezTo>
                      <a:pt x="899" y="390"/>
                      <a:pt x="899" y="391"/>
                      <a:pt x="899" y="391"/>
                    </a:cubicBezTo>
                    <a:cubicBezTo>
                      <a:pt x="898" y="413"/>
                      <a:pt x="898" y="413"/>
                      <a:pt x="898" y="413"/>
                    </a:cubicBezTo>
                    <a:cubicBezTo>
                      <a:pt x="898" y="414"/>
                      <a:pt x="898" y="414"/>
                      <a:pt x="897" y="414"/>
                    </a:cubicBezTo>
                    <a:moveTo>
                      <a:pt x="13" y="398"/>
                    </a:moveTo>
                    <a:cubicBezTo>
                      <a:pt x="12" y="398"/>
                      <a:pt x="12" y="398"/>
                      <a:pt x="12" y="397"/>
                    </a:cubicBezTo>
                    <a:cubicBezTo>
                      <a:pt x="11" y="375"/>
                      <a:pt x="11" y="375"/>
                      <a:pt x="11" y="375"/>
                    </a:cubicBezTo>
                    <a:cubicBezTo>
                      <a:pt x="11" y="375"/>
                      <a:pt x="12" y="374"/>
                      <a:pt x="12" y="374"/>
                    </a:cubicBezTo>
                    <a:cubicBezTo>
                      <a:pt x="13" y="374"/>
                      <a:pt x="13" y="375"/>
                      <a:pt x="13" y="375"/>
                    </a:cubicBezTo>
                    <a:cubicBezTo>
                      <a:pt x="14" y="397"/>
                      <a:pt x="14" y="397"/>
                      <a:pt x="14" y="397"/>
                    </a:cubicBezTo>
                    <a:cubicBezTo>
                      <a:pt x="14" y="397"/>
                      <a:pt x="13" y="398"/>
                      <a:pt x="13" y="398"/>
                    </a:cubicBezTo>
                    <a:cubicBezTo>
                      <a:pt x="13" y="398"/>
                      <a:pt x="13" y="398"/>
                      <a:pt x="13" y="398"/>
                    </a:cubicBezTo>
                    <a:moveTo>
                      <a:pt x="899" y="370"/>
                    </a:moveTo>
                    <a:cubicBezTo>
                      <a:pt x="899" y="370"/>
                      <a:pt x="899" y="370"/>
                      <a:pt x="899" y="370"/>
                    </a:cubicBezTo>
                    <a:cubicBezTo>
                      <a:pt x="899" y="370"/>
                      <a:pt x="898" y="370"/>
                      <a:pt x="898" y="369"/>
                    </a:cubicBezTo>
                    <a:cubicBezTo>
                      <a:pt x="899" y="348"/>
                      <a:pt x="899" y="348"/>
                      <a:pt x="899" y="348"/>
                    </a:cubicBezTo>
                    <a:cubicBezTo>
                      <a:pt x="899" y="347"/>
                      <a:pt x="900" y="347"/>
                      <a:pt x="900" y="347"/>
                    </a:cubicBezTo>
                    <a:cubicBezTo>
                      <a:pt x="901" y="347"/>
                      <a:pt x="901" y="347"/>
                      <a:pt x="901" y="348"/>
                    </a:cubicBezTo>
                    <a:cubicBezTo>
                      <a:pt x="900" y="369"/>
                      <a:pt x="900" y="369"/>
                      <a:pt x="900" y="369"/>
                    </a:cubicBezTo>
                    <a:cubicBezTo>
                      <a:pt x="900" y="370"/>
                      <a:pt x="900" y="370"/>
                      <a:pt x="899" y="370"/>
                    </a:cubicBezTo>
                    <a:moveTo>
                      <a:pt x="11" y="354"/>
                    </a:moveTo>
                    <a:cubicBezTo>
                      <a:pt x="11" y="354"/>
                      <a:pt x="10" y="354"/>
                      <a:pt x="10" y="353"/>
                    </a:cubicBezTo>
                    <a:cubicBezTo>
                      <a:pt x="10" y="332"/>
                      <a:pt x="10" y="332"/>
                      <a:pt x="10" y="332"/>
                    </a:cubicBezTo>
                    <a:cubicBezTo>
                      <a:pt x="10" y="331"/>
                      <a:pt x="10" y="331"/>
                      <a:pt x="11" y="331"/>
                    </a:cubicBezTo>
                    <a:cubicBezTo>
                      <a:pt x="11" y="331"/>
                      <a:pt x="12" y="331"/>
                      <a:pt x="12" y="332"/>
                    </a:cubicBezTo>
                    <a:cubicBezTo>
                      <a:pt x="12" y="353"/>
                      <a:pt x="12" y="353"/>
                      <a:pt x="12" y="353"/>
                    </a:cubicBezTo>
                    <a:cubicBezTo>
                      <a:pt x="12" y="354"/>
                      <a:pt x="12" y="354"/>
                      <a:pt x="11" y="354"/>
                    </a:cubicBezTo>
                    <a:cubicBezTo>
                      <a:pt x="11" y="354"/>
                      <a:pt x="11" y="354"/>
                      <a:pt x="11" y="354"/>
                    </a:cubicBezTo>
                    <a:moveTo>
                      <a:pt x="901" y="327"/>
                    </a:moveTo>
                    <a:cubicBezTo>
                      <a:pt x="901" y="327"/>
                      <a:pt x="901" y="327"/>
                      <a:pt x="901" y="327"/>
                    </a:cubicBezTo>
                    <a:cubicBezTo>
                      <a:pt x="901" y="327"/>
                      <a:pt x="900" y="326"/>
                      <a:pt x="900" y="326"/>
                    </a:cubicBezTo>
                    <a:cubicBezTo>
                      <a:pt x="901" y="304"/>
                      <a:pt x="901" y="304"/>
                      <a:pt x="901" y="304"/>
                    </a:cubicBezTo>
                    <a:cubicBezTo>
                      <a:pt x="901" y="303"/>
                      <a:pt x="902" y="303"/>
                      <a:pt x="902" y="303"/>
                    </a:cubicBezTo>
                    <a:cubicBezTo>
                      <a:pt x="903" y="303"/>
                      <a:pt x="903" y="304"/>
                      <a:pt x="903" y="304"/>
                    </a:cubicBezTo>
                    <a:cubicBezTo>
                      <a:pt x="902" y="326"/>
                      <a:pt x="902" y="326"/>
                      <a:pt x="902" y="326"/>
                    </a:cubicBezTo>
                    <a:cubicBezTo>
                      <a:pt x="902" y="326"/>
                      <a:pt x="902" y="327"/>
                      <a:pt x="901" y="327"/>
                    </a:cubicBezTo>
                    <a:moveTo>
                      <a:pt x="10" y="311"/>
                    </a:moveTo>
                    <a:cubicBezTo>
                      <a:pt x="10" y="311"/>
                      <a:pt x="9" y="310"/>
                      <a:pt x="9" y="310"/>
                    </a:cubicBezTo>
                    <a:cubicBezTo>
                      <a:pt x="8" y="288"/>
                      <a:pt x="8" y="288"/>
                      <a:pt x="8" y="288"/>
                    </a:cubicBezTo>
                    <a:cubicBezTo>
                      <a:pt x="8" y="287"/>
                      <a:pt x="9" y="287"/>
                      <a:pt x="9" y="287"/>
                    </a:cubicBezTo>
                    <a:cubicBezTo>
                      <a:pt x="10" y="287"/>
                      <a:pt x="10" y="287"/>
                      <a:pt x="10" y="288"/>
                    </a:cubicBezTo>
                    <a:cubicBezTo>
                      <a:pt x="11" y="310"/>
                      <a:pt x="11" y="310"/>
                      <a:pt x="11" y="310"/>
                    </a:cubicBezTo>
                    <a:cubicBezTo>
                      <a:pt x="11" y="310"/>
                      <a:pt x="11" y="311"/>
                      <a:pt x="10" y="311"/>
                    </a:cubicBezTo>
                    <a:cubicBezTo>
                      <a:pt x="10" y="311"/>
                      <a:pt x="10" y="311"/>
                      <a:pt x="10" y="311"/>
                    </a:cubicBezTo>
                    <a:moveTo>
                      <a:pt x="903" y="283"/>
                    </a:moveTo>
                    <a:cubicBezTo>
                      <a:pt x="903" y="283"/>
                      <a:pt x="903" y="283"/>
                      <a:pt x="903" y="283"/>
                    </a:cubicBezTo>
                    <a:cubicBezTo>
                      <a:pt x="903" y="283"/>
                      <a:pt x="902" y="283"/>
                      <a:pt x="902" y="282"/>
                    </a:cubicBezTo>
                    <a:cubicBezTo>
                      <a:pt x="903" y="260"/>
                      <a:pt x="903" y="260"/>
                      <a:pt x="903" y="260"/>
                    </a:cubicBezTo>
                    <a:cubicBezTo>
                      <a:pt x="903" y="260"/>
                      <a:pt x="904" y="259"/>
                      <a:pt x="904" y="259"/>
                    </a:cubicBezTo>
                    <a:cubicBezTo>
                      <a:pt x="905" y="260"/>
                      <a:pt x="905" y="260"/>
                      <a:pt x="905" y="260"/>
                    </a:cubicBezTo>
                    <a:cubicBezTo>
                      <a:pt x="904" y="282"/>
                      <a:pt x="904" y="282"/>
                      <a:pt x="904" y="282"/>
                    </a:cubicBezTo>
                    <a:cubicBezTo>
                      <a:pt x="904" y="283"/>
                      <a:pt x="904" y="283"/>
                      <a:pt x="903" y="283"/>
                    </a:cubicBezTo>
                    <a:moveTo>
                      <a:pt x="9" y="267"/>
                    </a:moveTo>
                    <a:cubicBezTo>
                      <a:pt x="8" y="267"/>
                      <a:pt x="8" y="267"/>
                      <a:pt x="8" y="266"/>
                    </a:cubicBezTo>
                    <a:cubicBezTo>
                      <a:pt x="7" y="244"/>
                      <a:pt x="7" y="244"/>
                      <a:pt x="7" y="244"/>
                    </a:cubicBezTo>
                    <a:cubicBezTo>
                      <a:pt x="7" y="244"/>
                      <a:pt x="7" y="243"/>
                      <a:pt x="8" y="243"/>
                    </a:cubicBezTo>
                    <a:cubicBezTo>
                      <a:pt x="9" y="243"/>
                      <a:pt x="9" y="244"/>
                      <a:pt x="9" y="244"/>
                    </a:cubicBezTo>
                    <a:cubicBezTo>
                      <a:pt x="10" y="266"/>
                      <a:pt x="10" y="266"/>
                      <a:pt x="10" y="266"/>
                    </a:cubicBezTo>
                    <a:cubicBezTo>
                      <a:pt x="10" y="267"/>
                      <a:pt x="9" y="267"/>
                      <a:pt x="9" y="267"/>
                    </a:cubicBezTo>
                    <a:cubicBezTo>
                      <a:pt x="9" y="267"/>
                      <a:pt x="9" y="267"/>
                      <a:pt x="9" y="267"/>
                    </a:cubicBezTo>
                    <a:moveTo>
                      <a:pt x="905" y="240"/>
                    </a:moveTo>
                    <a:cubicBezTo>
                      <a:pt x="905" y="240"/>
                      <a:pt x="905" y="240"/>
                      <a:pt x="905" y="240"/>
                    </a:cubicBezTo>
                    <a:cubicBezTo>
                      <a:pt x="905" y="239"/>
                      <a:pt x="904" y="239"/>
                      <a:pt x="904" y="239"/>
                    </a:cubicBezTo>
                    <a:cubicBezTo>
                      <a:pt x="905" y="217"/>
                      <a:pt x="905" y="217"/>
                      <a:pt x="905" y="217"/>
                    </a:cubicBezTo>
                    <a:cubicBezTo>
                      <a:pt x="905" y="216"/>
                      <a:pt x="906" y="216"/>
                      <a:pt x="906" y="216"/>
                    </a:cubicBezTo>
                    <a:cubicBezTo>
                      <a:pt x="907" y="216"/>
                      <a:pt x="907" y="216"/>
                      <a:pt x="907" y="217"/>
                    </a:cubicBezTo>
                    <a:cubicBezTo>
                      <a:pt x="906" y="239"/>
                      <a:pt x="906" y="239"/>
                      <a:pt x="906" y="239"/>
                    </a:cubicBezTo>
                    <a:cubicBezTo>
                      <a:pt x="906" y="239"/>
                      <a:pt x="906" y="240"/>
                      <a:pt x="905" y="240"/>
                    </a:cubicBezTo>
                    <a:moveTo>
                      <a:pt x="7" y="223"/>
                    </a:moveTo>
                    <a:cubicBezTo>
                      <a:pt x="7" y="223"/>
                      <a:pt x="6" y="223"/>
                      <a:pt x="6" y="223"/>
                    </a:cubicBezTo>
                    <a:cubicBezTo>
                      <a:pt x="6" y="201"/>
                      <a:pt x="6" y="201"/>
                      <a:pt x="6" y="201"/>
                    </a:cubicBezTo>
                    <a:cubicBezTo>
                      <a:pt x="6" y="200"/>
                      <a:pt x="6" y="200"/>
                      <a:pt x="7" y="200"/>
                    </a:cubicBezTo>
                    <a:cubicBezTo>
                      <a:pt x="7" y="200"/>
                      <a:pt x="8" y="200"/>
                      <a:pt x="8" y="201"/>
                    </a:cubicBezTo>
                    <a:cubicBezTo>
                      <a:pt x="8" y="223"/>
                      <a:pt x="8" y="223"/>
                      <a:pt x="8" y="223"/>
                    </a:cubicBezTo>
                    <a:cubicBezTo>
                      <a:pt x="8" y="223"/>
                      <a:pt x="8" y="223"/>
                      <a:pt x="7" y="223"/>
                    </a:cubicBezTo>
                    <a:cubicBezTo>
                      <a:pt x="7" y="223"/>
                      <a:pt x="7" y="223"/>
                      <a:pt x="7" y="223"/>
                    </a:cubicBezTo>
                    <a:moveTo>
                      <a:pt x="907" y="196"/>
                    </a:moveTo>
                    <a:cubicBezTo>
                      <a:pt x="907" y="196"/>
                      <a:pt x="907" y="196"/>
                      <a:pt x="907" y="196"/>
                    </a:cubicBezTo>
                    <a:cubicBezTo>
                      <a:pt x="907" y="196"/>
                      <a:pt x="906" y="195"/>
                      <a:pt x="906" y="195"/>
                    </a:cubicBezTo>
                    <a:cubicBezTo>
                      <a:pt x="907" y="173"/>
                      <a:pt x="907" y="173"/>
                      <a:pt x="907" y="173"/>
                    </a:cubicBezTo>
                    <a:cubicBezTo>
                      <a:pt x="907" y="173"/>
                      <a:pt x="908" y="172"/>
                      <a:pt x="908" y="172"/>
                    </a:cubicBezTo>
                    <a:cubicBezTo>
                      <a:pt x="909" y="172"/>
                      <a:pt x="909" y="173"/>
                      <a:pt x="909" y="173"/>
                    </a:cubicBezTo>
                    <a:cubicBezTo>
                      <a:pt x="908" y="195"/>
                      <a:pt x="908" y="195"/>
                      <a:pt x="908" y="195"/>
                    </a:cubicBezTo>
                    <a:cubicBezTo>
                      <a:pt x="908" y="196"/>
                      <a:pt x="908" y="196"/>
                      <a:pt x="907" y="196"/>
                    </a:cubicBezTo>
                    <a:moveTo>
                      <a:pt x="6" y="180"/>
                    </a:moveTo>
                    <a:cubicBezTo>
                      <a:pt x="5" y="180"/>
                      <a:pt x="5" y="179"/>
                      <a:pt x="5" y="179"/>
                    </a:cubicBezTo>
                    <a:cubicBezTo>
                      <a:pt x="4" y="157"/>
                      <a:pt x="4" y="157"/>
                      <a:pt x="4" y="157"/>
                    </a:cubicBezTo>
                    <a:cubicBezTo>
                      <a:pt x="4" y="157"/>
                      <a:pt x="5" y="156"/>
                      <a:pt x="5" y="156"/>
                    </a:cubicBezTo>
                    <a:cubicBezTo>
                      <a:pt x="6" y="156"/>
                      <a:pt x="6" y="157"/>
                      <a:pt x="6" y="157"/>
                    </a:cubicBezTo>
                    <a:cubicBezTo>
                      <a:pt x="7" y="179"/>
                      <a:pt x="7" y="179"/>
                      <a:pt x="7" y="179"/>
                    </a:cubicBezTo>
                    <a:cubicBezTo>
                      <a:pt x="7" y="179"/>
                      <a:pt x="7" y="180"/>
                      <a:pt x="6" y="180"/>
                    </a:cubicBezTo>
                    <a:cubicBezTo>
                      <a:pt x="6" y="180"/>
                      <a:pt x="6" y="180"/>
                      <a:pt x="6" y="180"/>
                    </a:cubicBezTo>
                    <a:moveTo>
                      <a:pt x="909" y="152"/>
                    </a:moveTo>
                    <a:cubicBezTo>
                      <a:pt x="909" y="152"/>
                      <a:pt x="909" y="152"/>
                      <a:pt x="909" y="152"/>
                    </a:cubicBezTo>
                    <a:cubicBezTo>
                      <a:pt x="909" y="152"/>
                      <a:pt x="908" y="152"/>
                      <a:pt x="908" y="151"/>
                    </a:cubicBezTo>
                    <a:cubicBezTo>
                      <a:pt x="909" y="130"/>
                      <a:pt x="909" y="130"/>
                      <a:pt x="909" y="130"/>
                    </a:cubicBezTo>
                    <a:cubicBezTo>
                      <a:pt x="909" y="129"/>
                      <a:pt x="910" y="129"/>
                      <a:pt x="910" y="129"/>
                    </a:cubicBezTo>
                    <a:cubicBezTo>
                      <a:pt x="911" y="129"/>
                      <a:pt x="911" y="129"/>
                      <a:pt x="911" y="130"/>
                    </a:cubicBezTo>
                    <a:cubicBezTo>
                      <a:pt x="910" y="151"/>
                      <a:pt x="910" y="151"/>
                      <a:pt x="910" y="151"/>
                    </a:cubicBezTo>
                    <a:cubicBezTo>
                      <a:pt x="910" y="152"/>
                      <a:pt x="910" y="152"/>
                      <a:pt x="909" y="152"/>
                    </a:cubicBezTo>
                    <a:moveTo>
                      <a:pt x="5" y="136"/>
                    </a:moveTo>
                    <a:cubicBezTo>
                      <a:pt x="4" y="136"/>
                      <a:pt x="4" y="136"/>
                      <a:pt x="4" y="135"/>
                    </a:cubicBezTo>
                    <a:cubicBezTo>
                      <a:pt x="3" y="114"/>
                      <a:pt x="3" y="114"/>
                      <a:pt x="3" y="114"/>
                    </a:cubicBezTo>
                    <a:cubicBezTo>
                      <a:pt x="3" y="113"/>
                      <a:pt x="3" y="113"/>
                      <a:pt x="4" y="113"/>
                    </a:cubicBezTo>
                    <a:cubicBezTo>
                      <a:pt x="4" y="113"/>
                      <a:pt x="5" y="113"/>
                      <a:pt x="5" y="113"/>
                    </a:cubicBezTo>
                    <a:cubicBezTo>
                      <a:pt x="6" y="135"/>
                      <a:pt x="6" y="135"/>
                      <a:pt x="6" y="135"/>
                    </a:cubicBezTo>
                    <a:cubicBezTo>
                      <a:pt x="6" y="136"/>
                      <a:pt x="5" y="136"/>
                      <a:pt x="5" y="136"/>
                    </a:cubicBezTo>
                    <a:cubicBezTo>
                      <a:pt x="5" y="136"/>
                      <a:pt x="5" y="136"/>
                      <a:pt x="5" y="136"/>
                    </a:cubicBezTo>
                    <a:moveTo>
                      <a:pt x="911" y="109"/>
                    </a:moveTo>
                    <a:cubicBezTo>
                      <a:pt x="911" y="109"/>
                      <a:pt x="911" y="109"/>
                      <a:pt x="911" y="109"/>
                    </a:cubicBezTo>
                    <a:cubicBezTo>
                      <a:pt x="911" y="109"/>
                      <a:pt x="910" y="108"/>
                      <a:pt x="910" y="108"/>
                    </a:cubicBezTo>
                    <a:cubicBezTo>
                      <a:pt x="911" y="86"/>
                      <a:pt x="911" y="86"/>
                      <a:pt x="911" y="86"/>
                    </a:cubicBezTo>
                    <a:cubicBezTo>
                      <a:pt x="911" y="86"/>
                      <a:pt x="912" y="85"/>
                      <a:pt x="912" y="85"/>
                    </a:cubicBezTo>
                    <a:cubicBezTo>
                      <a:pt x="913" y="85"/>
                      <a:pt x="913" y="86"/>
                      <a:pt x="913" y="86"/>
                    </a:cubicBezTo>
                    <a:cubicBezTo>
                      <a:pt x="912" y="108"/>
                      <a:pt x="912" y="108"/>
                      <a:pt x="912" y="108"/>
                    </a:cubicBezTo>
                    <a:cubicBezTo>
                      <a:pt x="912" y="108"/>
                      <a:pt x="912" y="109"/>
                      <a:pt x="911" y="109"/>
                    </a:cubicBezTo>
                    <a:moveTo>
                      <a:pt x="3" y="93"/>
                    </a:moveTo>
                    <a:cubicBezTo>
                      <a:pt x="3" y="93"/>
                      <a:pt x="2" y="92"/>
                      <a:pt x="2" y="92"/>
                    </a:cubicBezTo>
                    <a:cubicBezTo>
                      <a:pt x="2" y="70"/>
                      <a:pt x="2" y="70"/>
                      <a:pt x="2" y="70"/>
                    </a:cubicBezTo>
                    <a:cubicBezTo>
                      <a:pt x="2" y="69"/>
                      <a:pt x="2" y="69"/>
                      <a:pt x="3" y="69"/>
                    </a:cubicBezTo>
                    <a:cubicBezTo>
                      <a:pt x="3" y="69"/>
                      <a:pt x="3" y="69"/>
                      <a:pt x="4" y="70"/>
                    </a:cubicBezTo>
                    <a:cubicBezTo>
                      <a:pt x="4" y="92"/>
                      <a:pt x="4" y="92"/>
                      <a:pt x="4" y="92"/>
                    </a:cubicBezTo>
                    <a:cubicBezTo>
                      <a:pt x="4" y="92"/>
                      <a:pt x="4" y="93"/>
                      <a:pt x="3" y="93"/>
                    </a:cubicBezTo>
                    <a:cubicBezTo>
                      <a:pt x="3" y="93"/>
                      <a:pt x="3" y="93"/>
                      <a:pt x="3" y="93"/>
                    </a:cubicBezTo>
                    <a:moveTo>
                      <a:pt x="913" y="65"/>
                    </a:moveTo>
                    <a:cubicBezTo>
                      <a:pt x="913" y="65"/>
                      <a:pt x="913" y="65"/>
                      <a:pt x="913" y="65"/>
                    </a:cubicBezTo>
                    <a:cubicBezTo>
                      <a:pt x="913" y="65"/>
                      <a:pt x="912" y="65"/>
                      <a:pt x="912" y="64"/>
                    </a:cubicBezTo>
                    <a:cubicBezTo>
                      <a:pt x="913" y="42"/>
                      <a:pt x="913" y="42"/>
                      <a:pt x="913" y="42"/>
                    </a:cubicBezTo>
                    <a:cubicBezTo>
                      <a:pt x="913" y="42"/>
                      <a:pt x="914" y="42"/>
                      <a:pt x="914" y="42"/>
                    </a:cubicBezTo>
                    <a:cubicBezTo>
                      <a:pt x="915" y="42"/>
                      <a:pt x="915" y="42"/>
                      <a:pt x="915" y="42"/>
                    </a:cubicBezTo>
                    <a:cubicBezTo>
                      <a:pt x="914" y="64"/>
                      <a:pt x="914" y="64"/>
                      <a:pt x="914" y="64"/>
                    </a:cubicBezTo>
                    <a:cubicBezTo>
                      <a:pt x="914" y="65"/>
                      <a:pt x="914" y="65"/>
                      <a:pt x="913" y="65"/>
                    </a:cubicBezTo>
                    <a:moveTo>
                      <a:pt x="2" y="49"/>
                    </a:moveTo>
                    <a:cubicBezTo>
                      <a:pt x="1" y="49"/>
                      <a:pt x="1" y="49"/>
                      <a:pt x="1" y="48"/>
                    </a:cubicBezTo>
                    <a:cubicBezTo>
                      <a:pt x="0" y="26"/>
                      <a:pt x="0" y="26"/>
                      <a:pt x="0" y="26"/>
                    </a:cubicBezTo>
                    <a:cubicBezTo>
                      <a:pt x="0" y="26"/>
                      <a:pt x="1" y="25"/>
                      <a:pt x="1" y="25"/>
                    </a:cubicBezTo>
                    <a:cubicBezTo>
                      <a:pt x="2" y="25"/>
                      <a:pt x="2" y="26"/>
                      <a:pt x="2" y="26"/>
                    </a:cubicBezTo>
                    <a:cubicBezTo>
                      <a:pt x="3" y="48"/>
                      <a:pt x="3" y="48"/>
                      <a:pt x="3" y="48"/>
                    </a:cubicBezTo>
                    <a:cubicBezTo>
                      <a:pt x="3" y="49"/>
                      <a:pt x="2" y="49"/>
                      <a:pt x="2" y="49"/>
                    </a:cubicBezTo>
                    <a:cubicBezTo>
                      <a:pt x="2" y="49"/>
                      <a:pt x="2" y="49"/>
                      <a:pt x="2" y="49"/>
                    </a:cubicBezTo>
                    <a:moveTo>
                      <a:pt x="915" y="22"/>
                    </a:moveTo>
                    <a:cubicBezTo>
                      <a:pt x="915" y="22"/>
                      <a:pt x="915" y="22"/>
                      <a:pt x="915" y="22"/>
                    </a:cubicBezTo>
                    <a:cubicBezTo>
                      <a:pt x="915" y="22"/>
                      <a:pt x="914" y="21"/>
                      <a:pt x="914" y="21"/>
                    </a:cubicBezTo>
                    <a:cubicBezTo>
                      <a:pt x="915" y="2"/>
                      <a:pt x="915" y="2"/>
                      <a:pt x="915" y="2"/>
                    </a:cubicBezTo>
                    <a:cubicBezTo>
                      <a:pt x="914" y="2"/>
                      <a:pt x="914" y="2"/>
                      <a:pt x="914" y="2"/>
                    </a:cubicBezTo>
                    <a:cubicBezTo>
                      <a:pt x="913" y="2"/>
                      <a:pt x="913" y="2"/>
                      <a:pt x="913" y="1"/>
                    </a:cubicBezTo>
                    <a:cubicBezTo>
                      <a:pt x="913" y="1"/>
                      <a:pt x="913" y="0"/>
                      <a:pt x="914" y="0"/>
                    </a:cubicBezTo>
                    <a:cubicBezTo>
                      <a:pt x="917" y="0"/>
                      <a:pt x="917" y="0"/>
                      <a:pt x="917" y="0"/>
                    </a:cubicBezTo>
                    <a:cubicBezTo>
                      <a:pt x="916" y="21"/>
                      <a:pt x="916" y="21"/>
                      <a:pt x="916" y="21"/>
                    </a:cubicBezTo>
                    <a:cubicBezTo>
                      <a:pt x="916" y="21"/>
                      <a:pt x="916" y="22"/>
                      <a:pt x="915" y="22"/>
                    </a:cubicBezTo>
                    <a:moveTo>
                      <a:pt x="1" y="5"/>
                    </a:moveTo>
                    <a:cubicBezTo>
                      <a:pt x="0" y="5"/>
                      <a:pt x="0" y="5"/>
                      <a:pt x="0" y="4"/>
                    </a:cubicBezTo>
                    <a:cubicBezTo>
                      <a:pt x="0" y="0"/>
                      <a:pt x="0" y="0"/>
                      <a:pt x="0" y="0"/>
                    </a:cubicBezTo>
                    <a:cubicBezTo>
                      <a:pt x="19" y="0"/>
                      <a:pt x="19" y="0"/>
                      <a:pt x="19" y="0"/>
                    </a:cubicBezTo>
                    <a:cubicBezTo>
                      <a:pt x="20" y="0"/>
                      <a:pt x="20" y="1"/>
                      <a:pt x="20" y="1"/>
                    </a:cubicBezTo>
                    <a:cubicBezTo>
                      <a:pt x="20" y="2"/>
                      <a:pt x="20" y="2"/>
                      <a:pt x="19" y="2"/>
                    </a:cubicBezTo>
                    <a:cubicBezTo>
                      <a:pt x="1" y="2"/>
                      <a:pt x="1" y="2"/>
                      <a:pt x="1" y="2"/>
                    </a:cubicBezTo>
                    <a:cubicBezTo>
                      <a:pt x="1" y="4"/>
                      <a:pt x="1" y="4"/>
                      <a:pt x="1" y="4"/>
                    </a:cubicBezTo>
                    <a:cubicBezTo>
                      <a:pt x="1" y="5"/>
                      <a:pt x="1" y="5"/>
                      <a:pt x="1" y="5"/>
                    </a:cubicBezTo>
                    <a:cubicBezTo>
                      <a:pt x="1" y="5"/>
                      <a:pt x="1" y="5"/>
                      <a:pt x="1" y="5"/>
                    </a:cubicBezTo>
                    <a:moveTo>
                      <a:pt x="892" y="2"/>
                    </a:moveTo>
                    <a:cubicBezTo>
                      <a:pt x="870" y="2"/>
                      <a:pt x="870" y="2"/>
                      <a:pt x="870" y="2"/>
                    </a:cubicBezTo>
                    <a:cubicBezTo>
                      <a:pt x="870" y="2"/>
                      <a:pt x="869" y="2"/>
                      <a:pt x="869" y="1"/>
                    </a:cubicBezTo>
                    <a:cubicBezTo>
                      <a:pt x="869" y="1"/>
                      <a:pt x="870" y="0"/>
                      <a:pt x="870" y="0"/>
                    </a:cubicBezTo>
                    <a:cubicBezTo>
                      <a:pt x="892" y="0"/>
                      <a:pt x="892" y="0"/>
                      <a:pt x="892" y="0"/>
                    </a:cubicBezTo>
                    <a:cubicBezTo>
                      <a:pt x="892" y="0"/>
                      <a:pt x="893" y="1"/>
                      <a:pt x="893" y="1"/>
                    </a:cubicBezTo>
                    <a:cubicBezTo>
                      <a:pt x="893" y="2"/>
                      <a:pt x="892" y="2"/>
                      <a:pt x="892" y="2"/>
                    </a:cubicBezTo>
                    <a:moveTo>
                      <a:pt x="848" y="2"/>
                    </a:moveTo>
                    <a:cubicBezTo>
                      <a:pt x="826" y="2"/>
                      <a:pt x="826" y="2"/>
                      <a:pt x="826" y="2"/>
                    </a:cubicBezTo>
                    <a:cubicBezTo>
                      <a:pt x="826" y="2"/>
                      <a:pt x="826" y="2"/>
                      <a:pt x="826" y="1"/>
                    </a:cubicBezTo>
                    <a:cubicBezTo>
                      <a:pt x="826" y="1"/>
                      <a:pt x="826" y="0"/>
                      <a:pt x="826" y="0"/>
                    </a:cubicBezTo>
                    <a:cubicBezTo>
                      <a:pt x="848" y="0"/>
                      <a:pt x="848" y="0"/>
                      <a:pt x="848" y="0"/>
                    </a:cubicBezTo>
                    <a:cubicBezTo>
                      <a:pt x="849" y="0"/>
                      <a:pt x="849" y="1"/>
                      <a:pt x="849" y="1"/>
                    </a:cubicBezTo>
                    <a:cubicBezTo>
                      <a:pt x="849" y="2"/>
                      <a:pt x="849" y="2"/>
                      <a:pt x="848" y="2"/>
                    </a:cubicBezTo>
                    <a:moveTo>
                      <a:pt x="805" y="2"/>
                    </a:moveTo>
                    <a:cubicBezTo>
                      <a:pt x="783" y="2"/>
                      <a:pt x="783" y="2"/>
                      <a:pt x="783" y="2"/>
                    </a:cubicBezTo>
                    <a:cubicBezTo>
                      <a:pt x="782" y="2"/>
                      <a:pt x="782" y="2"/>
                      <a:pt x="782" y="1"/>
                    </a:cubicBezTo>
                    <a:cubicBezTo>
                      <a:pt x="782" y="1"/>
                      <a:pt x="782" y="0"/>
                      <a:pt x="783" y="0"/>
                    </a:cubicBezTo>
                    <a:cubicBezTo>
                      <a:pt x="805" y="0"/>
                      <a:pt x="805" y="0"/>
                      <a:pt x="805" y="0"/>
                    </a:cubicBezTo>
                    <a:cubicBezTo>
                      <a:pt x="805" y="0"/>
                      <a:pt x="806" y="1"/>
                      <a:pt x="806" y="1"/>
                    </a:cubicBezTo>
                    <a:cubicBezTo>
                      <a:pt x="806" y="2"/>
                      <a:pt x="805" y="2"/>
                      <a:pt x="805" y="2"/>
                    </a:cubicBezTo>
                    <a:moveTo>
                      <a:pt x="761" y="2"/>
                    </a:moveTo>
                    <a:cubicBezTo>
                      <a:pt x="739" y="2"/>
                      <a:pt x="739" y="2"/>
                      <a:pt x="739" y="2"/>
                    </a:cubicBezTo>
                    <a:cubicBezTo>
                      <a:pt x="739" y="2"/>
                      <a:pt x="738" y="2"/>
                      <a:pt x="738" y="1"/>
                    </a:cubicBezTo>
                    <a:cubicBezTo>
                      <a:pt x="738" y="1"/>
                      <a:pt x="739" y="0"/>
                      <a:pt x="739" y="0"/>
                    </a:cubicBezTo>
                    <a:cubicBezTo>
                      <a:pt x="761" y="0"/>
                      <a:pt x="761" y="0"/>
                      <a:pt x="761" y="0"/>
                    </a:cubicBezTo>
                    <a:cubicBezTo>
                      <a:pt x="761" y="0"/>
                      <a:pt x="762" y="1"/>
                      <a:pt x="762" y="1"/>
                    </a:cubicBezTo>
                    <a:cubicBezTo>
                      <a:pt x="762" y="2"/>
                      <a:pt x="761" y="2"/>
                      <a:pt x="761" y="2"/>
                    </a:cubicBezTo>
                    <a:moveTo>
                      <a:pt x="717" y="2"/>
                    </a:moveTo>
                    <a:cubicBezTo>
                      <a:pt x="696" y="2"/>
                      <a:pt x="696" y="2"/>
                      <a:pt x="696" y="2"/>
                    </a:cubicBezTo>
                    <a:cubicBezTo>
                      <a:pt x="695" y="2"/>
                      <a:pt x="695" y="2"/>
                      <a:pt x="695" y="1"/>
                    </a:cubicBezTo>
                    <a:cubicBezTo>
                      <a:pt x="695" y="1"/>
                      <a:pt x="695" y="0"/>
                      <a:pt x="696" y="0"/>
                    </a:cubicBezTo>
                    <a:cubicBezTo>
                      <a:pt x="717" y="0"/>
                      <a:pt x="717" y="0"/>
                      <a:pt x="717" y="0"/>
                    </a:cubicBezTo>
                    <a:cubicBezTo>
                      <a:pt x="718" y="0"/>
                      <a:pt x="718" y="1"/>
                      <a:pt x="718" y="1"/>
                    </a:cubicBezTo>
                    <a:cubicBezTo>
                      <a:pt x="718" y="2"/>
                      <a:pt x="718" y="2"/>
                      <a:pt x="717" y="2"/>
                    </a:cubicBezTo>
                    <a:moveTo>
                      <a:pt x="674" y="2"/>
                    </a:moveTo>
                    <a:cubicBezTo>
                      <a:pt x="652" y="2"/>
                      <a:pt x="652" y="2"/>
                      <a:pt x="652" y="2"/>
                    </a:cubicBezTo>
                    <a:cubicBezTo>
                      <a:pt x="651" y="2"/>
                      <a:pt x="651" y="2"/>
                      <a:pt x="651" y="1"/>
                    </a:cubicBezTo>
                    <a:cubicBezTo>
                      <a:pt x="651" y="1"/>
                      <a:pt x="651" y="0"/>
                      <a:pt x="652" y="0"/>
                    </a:cubicBezTo>
                    <a:cubicBezTo>
                      <a:pt x="674" y="0"/>
                      <a:pt x="674" y="0"/>
                      <a:pt x="674" y="0"/>
                    </a:cubicBezTo>
                    <a:cubicBezTo>
                      <a:pt x="674" y="0"/>
                      <a:pt x="675" y="1"/>
                      <a:pt x="675" y="1"/>
                    </a:cubicBezTo>
                    <a:cubicBezTo>
                      <a:pt x="675" y="2"/>
                      <a:pt x="674" y="2"/>
                      <a:pt x="674" y="2"/>
                    </a:cubicBezTo>
                    <a:moveTo>
                      <a:pt x="630" y="2"/>
                    </a:moveTo>
                    <a:cubicBezTo>
                      <a:pt x="608" y="2"/>
                      <a:pt x="608" y="2"/>
                      <a:pt x="608" y="2"/>
                    </a:cubicBezTo>
                    <a:cubicBezTo>
                      <a:pt x="608" y="2"/>
                      <a:pt x="607" y="2"/>
                      <a:pt x="607" y="1"/>
                    </a:cubicBezTo>
                    <a:cubicBezTo>
                      <a:pt x="607" y="1"/>
                      <a:pt x="608" y="0"/>
                      <a:pt x="608" y="0"/>
                    </a:cubicBezTo>
                    <a:cubicBezTo>
                      <a:pt x="630" y="0"/>
                      <a:pt x="630" y="0"/>
                      <a:pt x="630" y="0"/>
                    </a:cubicBezTo>
                    <a:cubicBezTo>
                      <a:pt x="631" y="0"/>
                      <a:pt x="631" y="1"/>
                      <a:pt x="631" y="1"/>
                    </a:cubicBezTo>
                    <a:cubicBezTo>
                      <a:pt x="631" y="2"/>
                      <a:pt x="631" y="2"/>
                      <a:pt x="630" y="2"/>
                    </a:cubicBezTo>
                    <a:moveTo>
                      <a:pt x="586" y="2"/>
                    </a:moveTo>
                    <a:cubicBezTo>
                      <a:pt x="565" y="2"/>
                      <a:pt x="565" y="2"/>
                      <a:pt x="565" y="2"/>
                    </a:cubicBezTo>
                    <a:cubicBezTo>
                      <a:pt x="564" y="2"/>
                      <a:pt x="564" y="2"/>
                      <a:pt x="564" y="1"/>
                    </a:cubicBezTo>
                    <a:cubicBezTo>
                      <a:pt x="564" y="1"/>
                      <a:pt x="564" y="0"/>
                      <a:pt x="565" y="0"/>
                    </a:cubicBezTo>
                    <a:cubicBezTo>
                      <a:pt x="586" y="0"/>
                      <a:pt x="586" y="0"/>
                      <a:pt x="586" y="0"/>
                    </a:cubicBezTo>
                    <a:cubicBezTo>
                      <a:pt x="587" y="0"/>
                      <a:pt x="587" y="1"/>
                      <a:pt x="587" y="1"/>
                    </a:cubicBezTo>
                    <a:cubicBezTo>
                      <a:pt x="587" y="2"/>
                      <a:pt x="587" y="2"/>
                      <a:pt x="586" y="2"/>
                    </a:cubicBezTo>
                    <a:moveTo>
                      <a:pt x="543" y="2"/>
                    </a:moveTo>
                    <a:cubicBezTo>
                      <a:pt x="521" y="2"/>
                      <a:pt x="521" y="2"/>
                      <a:pt x="521" y="2"/>
                    </a:cubicBezTo>
                    <a:cubicBezTo>
                      <a:pt x="520" y="2"/>
                      <a:pt x="520" y="2"/>
                      <a:pt x="520" y="1"/>
                    </a:cubicBezTo>
                    <a:cubicBezTo>
                      <a:pt x="520" y="1"/>
                      <a:pt x="520" y="0"/>
                      <a:pt x="521" y="0"/>
                    </a:cubicBezTo>
                    <a:cubicBezTo>
                      <a:pt x="543" y="0"/>
                      <a:pt x="543" y="0"/>
                      <a:pt x="543" y="0"/>
                    </a:cubicBezTo>
                    <a:cubicBezTo>
                      <a:pt x="543" y="0"/>
                      <a:pt x="544" y="1"/>
                      <a:pt x="544" y="1"/>
                    </a:cubicBezTo>
                    <a:cubicBezTo>
                      <a:pt x="544" y="2"/>
                      <a:pt x="543" y="2"/>
                      <a:pt x="543" y="2"/>
                    </a:cubicBezTo>
                    <a:moveTo>
                      <a:pt x="499" y="2"/>
                    </a:moveTo>
                    <a:cubicBezTo>
                      <a:pt x="477" y="2"/>
                      <a:pt x="477" y="2"/>
                      <a:pt x="477" y="2"/>
                    </a:cubicBezTo>
                    <a:cubicBezTo>
                      <a:pt x="477" y="2"/>
                      <a:pt x="476" y="2"/>
                      <a:pt x="476" y="1"/>
                    </a:cubicBezTo>
                    <a:cubicBezTo>
                      <a:pt x="476" y="1"/>
                      <a:pt x="477" y="0"/>
                      <a:pt x="477" y="0"/>
                    </a:cubicBezTo>
                    <a:cubicBezTo>
                      <a:pt x="499" y="0"/>
                      <a:pt x="499" y="0"/>
                      <a:pt x="499" y="0"/>
                    </a:cubicBezTo>
                    <a:cubicBezTo>
                      <a:pt x="500" y="0"/>
                      <a:pt x="500" y="1"/>
                      <a:pt x="500" y="1"/>
                    </a:cubicBezTo>
                    <a:cubicBezTo>
                      <a:pt x="500" y="2"/>
                      <a:pt x="500" y="2"/>
                      <a:pt x="499" y="2"/>
                    </a:cubicBezTo>
                    <a:moveTo>
                      <a:pt x="456" y="2"/>
                    </a:moveTo>
                    <a:cubicBezTo>
                      <a:pt x="434" y="2"/>
                      <a:pt x="434" y="2"/>
                      <a:pt x="434" y="2"/>
                    </a:cubicBezTo>
                    <a:cubicBezTo>
                      <a:pt x="433" y="2"/>
                      <a:pt x="433" y="2"/>
                      <a:pt x="433" y="1"/>
                    </a:cubicBezTo>
                    <a:cubicBezTo>
                      <a:pt x="433" y="1"/>
                      <a:pt x="433" y="0"/>
                      <a:pt x="434" y="0"/>
                    </a:cubicBezTo>
                    <a:cubicBezTo>
                      <a:pt x="456" y="0"/>
                      <a:pt x="456" y="0"/>
                      <a:pt x="456" y="0"/>
                    </a:cubicBezTo>
                    <a:cubicBezTo>
                      <a:pt x="456" y="0"/>
                      <a:pt x="456" y="1"/>
                      <a:pt x="456" y="1"/>
                    </a:cubicBezTo>
                    <a:cubicBezTo>
                      <a:pt x="456" y="2"/>
                      <a:pt x="456" y="2"/>
                      <a:pt x="456" y="2"/>
                    </a:cubicBezTo>
                    <a:moveTo>
                      <a:pt x="412" y="2"/>
                    </a:moveTo>
                    <a:cubicBezTo>
                      <a:pt x="390" y="2"/>
                      <a:pt x="390" y="2"/>
                      <a:pt x="390" y="2"/>
                    </a:cubicBezTo>
                    <a:cubicBezTo>
                      <a:pt x="390" y="2"/>
                      <a:pt x="389" y="2"/>
                      <a:pt x="389" y="1"/>
                    </a:cubicBezTo>
                    <a:cubicBezTo>
                      <a:pt x="389" y="1"/>
                      <a:pt x="390" y="0"/>
                      <a:pt x="390" y="0"/>
                    </a:cubicBezTo>
                    <a:cubicBezTo>
                      <a:pt x="412" y="0"/>
                      <a:pt x="412" y="0"/>
                      <a:pt x="412" y="0"/>
                    </a:cubicBezTo>
                    <a:cubicBezTo>
                      <a:pt x="412" y="0"/>
                      <a:pt x="413" y="1"/>
                      <a:pt x="413" y="1"/>
                    </a:cubicBezTo>
                    <a:cubicBezTo>
                      <a:pt x="413" y="2"/>
                      <a:pt x="412" y="2"/>
                      <a:pt x="412" y="2"/>
                    </a:cubicBezTo>
                    <a:moveTo>
                      <a:pt x="368" y="2"/>
                    </a:moveTo>
                    <a:cubicBezTo>
                      <a:pt x="346" y="2"/>
                      <a:pt x="346" y="2"/>
                      <a:pt x="346" y="2"/>
                    </a:cubicBezTo>
                    <a:cubicBezTo>
                      <a:pt x="346" y="2"/>
                      <a:pt x="346" y="2"/>
                      <a:pt x="346" y="1"/>
                    </a:cubicBezTo>
                    <a:cubicBezTo>
                      <a:pt x="346" y="1"/>
                      <a:pt x="346" y="0"/>
                      <a:pt x="346" y="0"/>
                    </a:cubicBezTo>
                    <a:cubicBezTo>
                      <a:pt x="368" y="0"/>
                      <a:pt x="368" y="0"/>
                      <a:pt x="368" y="0"/>
                    </a:cubicBezTo>
                    <a:cubicBezTo>
                      <a:pt x="369" y="0"/>
                      <a:pt x="369" y="1"/>
                      <a:pt x="369" y="1"/>
                    </a:cubicBezTo>
                    <a:cubicBezTo>
                      <a:pt x="369" y="2"/>
                      <a:pt x="369" y="2"/>
                      <a:pt x="368" y="2"/>
                    </a:cubicBezTo>
                    <a:moveTo>
                      <a:pt x="325" y="2"/>
                    </a:moveTo>
                    <a:cubicBezTo>
                      <a:pt x="303" y="2"/>
                      <a:pt x="303" y="2"/>
                      <a:pt x="303" y="2"/>
                    </a:cubicBezTo>
                    <a:cubicBezTo>
                      <a:pt x="302" y="2"/>
                      <a:pt x="302" y="2"/>
                      <a:pt x="302" y="1"/>
                    </a:cubicBezTo>
                    <a:cubicBezTo>
                      <a:pt x="302" y="1"/>
                      <a:pt x="302" y="0"/>
                      <a:pt x="303" y="0"/>
                    </a:cubicBezTo>
                    <a:cubicBezTo>
                      <a:pt x="325" y="0"/>
                      <a:pt x="325" y="0"/>
                      <a:pt x="325" y="0"/>
                    </a:cubicBezTo>
                    <a:cubicBezTo>
                      <a:pt x="325" y="0"/>
                      <a:pt x="326" y="1"/>
                      <a:pt x="326" y="1"/>
                    </a:cubicBezTo>
                    <a:cubicBezTo>
                      <a:pt x="326" y="2"/>
                      <a:pt x="325" y="2"/>
                      <a:pt x="325" y="2"/>
                    </a:cubicBezTo>
                    <a:moveTo>
                      <a:pt x="281" y="2"/>
                    </a:moveTo>
                    <a:cubicBezTo>
                      <a:pt x="259" y="2"/>
                      <a:pt x="259" y="2"/>
                      <a:pt x="259" y="2"/>
                    </a:cubicBezTo>
                    <a:cubicBezTo>
                      <a:pt x="259" y="2"/>
                      <a:pt x="258" y="2"/>
                      <a:pt x="258" y="1"/>
                    </a:cubicBezTo>
                    <a:cubicBezTo>
                      <a:pt x="258" y="1"/>
                      <a:pt x="259" y="0"/>
                      <a:pt x="259" y="0"/>
                    </a:cubicBezTo>
                    <a:cubicBezTo>
                      <a:pt x="281" y="0"/>
                      <a:pt x="281" y="0"/>
                      <a:pt x="281" y="0"/>
                    </a:cubicBezTo>
                    <a:cubicBezTo>
                      <a:pt x="281" y="0"/>
                      <a:pt x="282" y="1"/>
                      <a:pt x="282" y="1"/>
                    </a:cubicBezTo>
                    <a:cubicBezTo>
                      <a:pt x="282" y="2"/>
                      <a:pt x="281" y="2"/>
                      <a:pt x="281" y="2"/>
                    </a:cubicBezTo>
                    <a:moveTo>
                      <a:pt x="237" y="2"/>
                    </a:moveTo>
                    <a:cubicBezTo>
                      <a:pt x="216" y="2"/>
                      <a:pt x="216" y="2"/>
                      <a:pt x="216" y="2"/>
                    </a:cubicBezTo>
                    <a:cubicBezTo>
                      <a:pt x="215" y="2"/>
                      <a:pt x="215" y="2"/>
                      <a:pt x="215" y="1"/>
                    </a:cubicBezTo>
                    <a:cubicBezTo>
                      <a:pt x="215" y="1"/>
                      <a:pt x="215" y="0"/>
                      <a:pt x="216" y="0"/>
                    </a:cubicBezTo>
                    <a:cubicBezTo>
                      <a:pt x="237" y="0"/>
                      <a:pt x="237" y="0"/>
                      <a:pt x="237" y="0"/>
                    </a:cubicBezTo>
                    <a:cubicBezTo>
                      <a:pt x="238" y="0"/>
                      <a:pt x="238" y="1"/>
                      <a:pt x="238" y="1"/>
                    </a:cubicBezTo>
                    <a:cubicBezTo>
                      <a:pt x="238" y="2"/>
                      <a:pt x="238" y="2"/>
                      <a:pt x="237" y="2"/>
                    </a:cubicBezTo>
                    <a:moveTo>
                      <a:pt x="194" y="2"/>
                    </a:moveTo>
                    <a:cubicBezTo>
                      <a:pt x="172" y="2"/>
                      <a:pt x="172" y="2"/>
                      <a:pt x="172" y="2"/>
                    </a:cubicBezTo>
                    <a:cubicBezTo>
                      <a:pt x="171" y="2"/>
                      <a:pt x="171" y="2"/>
                      <a:pt x="171" y="1"/>
                    </a:cubicBezTo>
                    <a:cubicBezTo>
                      <a:pt x="171" y="1"/>
                      <a:pt x="171" y="0"/>
                      <a:pt x="172" y="0"/>
                    </a:cubicBezTo>
                    <a:cubicBezTo>
                      <a:pt x="194" y="0"/>
                      <a:pt x="194" y="0"/>
                      <a:pt x="194" y="0"/>
                    </a:cubicBezTo>
                    <a:cubicBezTo>
                      <a:pt x="194" y="0"/>
                      <a:pt x="195" y="1"/>
                      <a:pt x="195" y="1"/>
                    </a:cubicBezTo>
                    <a:cubicBezTo>
                      <a:pt x="195" y="2"/>
                      <a:pt x="194" y="2"/>
                      <a:pt x="194" y="2"/>
                    </a:cubicBezTo>
                    <a:moveTo>
                      <a:pt x="150" y="2"/>
                    </a:moveTo>
                    <a:cubicBezTo>
                      <a:pt x="128" y="2"/>
                      <a:pt x="128" y="2"/>
                      <a:pt x="128" y="2"/>
                    </a:cubicBezTo>
                    <a:cubicBezTo>
                      <a:pt x="128" y="2"/>
                      <a:pt x="127" y="2"/>
                      <a:pt x="127" y="1"/>
                    </a:cubicBezTo>
                    <a:cubicBezTo>
                      <a:pt x="127" y="1"/>
                      <a:pt x="128" y="0"/>
                      <a:pt x="128" y="0"/>
                    </a:cubicBezTo>
                    <a:cubicBezTo>
                      <a:pt x="150" y="0"/>
                      <a:pt x="150" y="0"/>
                      <a:pt x="150" y="0"/>
                    </a:cubicBezTo>
                    <a:cubicBezTo>
                      <a:pt x="151" y="0"/>
                      <a:pt x="151" y="1"/>
                      <a:pt x="151" y="1"/>
                    </a:cubicBezTo>
                    <a:cubicBezTo>
                      <a:pt x="151" y="2"/>
                      <a:pt x="151" y="2"/>
                      <a:pt x="150" y="2"/>
                    </a:cubicBezTo>
                    <a:moveTo>
                      <a:pt x="106" y="2"/>
                    </a:moveTo>
                    <a:cubicBezTo>
                      <a:pt x="85" y="2"/>
                      <a:pt x="85" y="2"/>
                      <a:pt x="85" y="2"/>
                    </a:cubicBezTo>
                    <a:cubicBezTo>
                      <a:pt x="84" y="2"/>
                      <a:pt x="84" y="2"/>
                      <a:pt x="84" y="1"/>
                    </a:cubicBezTo>
                    <a:cubicBezTo>
                      <a:pt x="84" y="1"/>
                      <a:pt x="84" y="0"/>
                      <a:pt x="85" y="0"/>
                    </a:cubicBezTo>
                    <a:cubicBezTo>
                      <a:pt x="106" y="0"/>
                      <a:pt x="106" y="0"/>
                      <a:pt x="106" y="0"/>
                    </a:cubicBezTo>
                    <a:cubicBezTo>
                      <a:pt x="107" y="0"/>
                      <a:pt x="107" y="1"/>
                      <a:pt x="107" y="1"/>
                    </a:cubicBezTo>
                    <a:cubicBezTo>
                      <a:pt x="107" y="2"/>
                      <a:pt x="107" y="2"/>
                      <a:pt x="106" y="2"/>
                    </a:cubicBezTo>
                    <a:moveTo>
                      <a:pt x="63" y="2"/>
                    </a:moveTo>
                    <a:cubicBezTo>
                      <a:pt x="41" y="2"/>
                      <a:pt x="41" y="2"/>
                      <a:pt x="41" y="2"/>
                    </a:cubicBezTo>
                    <a:cubicBezTo>
                      <a:pt x="40" y="2"/>
                      <a:pt x="40" y="2"/>
                      <a:pt x="40" y="1"/>
                    </a:cubicBezTo>
                    <a:cubicBezTo>
                      <a:pt x="40" y="1"/>
                      <a:pt x="40" y="0"/>
                      <a:pt x="41" y="0"/>
                    </a:cubicBezTo>
                    <a:cubicBezTo>
                      <a:pt x="63" y="0"/>
                      <a:pt x="63" y="0"/>
                      <a:pt x="63" y="0"/>
                    </a:cubicBezTo>
                    <a:cubicBezTo>
                      <a:pt x="63" y="0"/>
                      <a:pt x="64" y="1"/>
                      <a:pt x="64" y="1"/>
                    </a:cubicBezTo>
                    <a:cubicBezTo>
                      <a:pt x="64" y="2"/>
                      <a:pt x="63" y="2"/>
                      <a:pt x="63" y="2"/>
                    </a:cubicBezTo>
                  </a:path>
                </a:pathLst>
              </a:custGeom>
              <a:solidFill>
                <a:srgbClr val="B3D4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0" name="Freeform 170">
                <a:extLst>
                  <a:ext uri="{FF2B5EF4-FFF2-40B4-BE49-F238E27FC236}">
                    <a16:creationId xmlns:a16="http://schemas.microsoft.com/office/drawing/2014/main" id="{F6A33674-2EE3-4BAA-B87A-B6DA3008790F}"/>
                  </a:ext>
                </a:extLst>
              </p:cNvPr>
              <p:cNvSpPr>
                <a:spLocks/>
              </p:cNvSpPr>
              <p:nvPr/>
            </p:nvSpPr>
            <p:spPr bwMode="auto">
              <a:xfrm>
                <a:off x="2324100" y="2765426"/>
                <a:ext cx="1038225" cy="2025650"/>
              </a:xfrm>
              <a:custGeom>
                <a:avLst/>
                <a:gdLst>
                  <a:gd name="T0" fmla="*/ 24 w 275"/>
                  <a:gd name="T1" fmla="*/ 23 h 537"/>
                  <a:gd name="T2" fmla="*/ 31 w 275"/>
                  <a:gd name="T3" fmla="*/ 199 h 537"/>
                  <a:gd name="T4" fmla="*/ 0 w 275"/>
                  <a:gd name="T5" fmla="*/ 537 h 537"/>
                  <a:gd name="T6" fmla="*/ 275 w 275"/>
                  <a:gd name="T7" fmla="*/ 537 h 537"/>
                  <a:gd name="T8" fmla="*/ 260 w 275"/>
                  <a:gd name="T9" fmla="*/ 227 h 537"/>
                  <a:gd name="T10" fmla="*/ 255 w 275"/>
                  <a:gd name="T11" fmla="*/ 23 h 537"/>
                  <a:gd name="T12" fmla="*/ 212 w 275"/>
                  <a:gd name="T13" fmla="*/ 1 h 537"/>
                  <a:gd name="T14" fmla="*/ 103 w 275"/>
                  <a:gd name="T15" fmla="*/ 0 h 537"/>
                  <a:gd name="T16" fmla="*/ 24 w 275"/>
                  <a:gd name="T17" fmla="*/ 23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5" h="537">
                    <a:moveTo>
                      <a:pt x="24" y="23"/>
                    </a:moveTo>
                    <a:cubicBezTo>
                      <a:pt x="24" y="23"/>
                      <a:pt x="37" y="154"/>
                      <a:pt x="31" y="199"/>
                    </a:cubicBezTo>
                    <a:cubicBezTo>
                      <a:pt x="0" y="537"/>
                      <a:pt x="0" y="537"/>
                      <a:pt x="0" y="537"/>
                    </a:cubicBezTo>
                    <a:cubicBezTo>
                      <a:pt x="275" y="537"/>
                      <a:pt x="275" y="537"/>
                      <a:pt x="275" y="537"/>
                    </a:cubicBezTo>
                    <a:cubicBezTo>
                      <a:pt x="275" y="537"/>
                      <a:pt x="260" y="249"/>
                      <a:pt x="260" y="227"/>
                    </a:cubicBezTo>
                    <a:cubicBezTo>
                      <a:pt x="260" y="205"/>
                      <a:pt x="255" y="23"/>
                      <a:pt x="255" y="23"/>
                    </a:cubicBezTo>
                    <a:cubicBezTo>
                      <a:pt x="212" y="1"/>
                      <a:pt x="212" y="1"/>
                      <a:pt x="212" y="1"/>
                    </a:cubicBezTo>
                    <a:cubicBezTo>
                      <a:pt x="103" y="0"/>
                      <a:pt x="103" y="0"/>
                      <a:pt x="103" y="0"/>
                    </a:cubicBezTo>
                    <a:lnTo>
                      <a:pt x="24" y="23"/>
                    </a:lnTo>
                    <a:close/>
                  </a:path>
                </a:pathLst>
              </a:custGeom>
              <a:solidFill>
                <a:srgbClr val="A4C7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1" name="Freeform 171">
                <a:extLst>
                  <a:ext uri="{FF2B5EF4-FFF2-40B4-BE49-F238E27FC236}">
                    <a16:creationId xmlns:a16="http://schemas.microsoft.com/office/drawing/2014/main" id="{68ADEADB-B6A2-4C84-9BCD-B573BC588A04}"/>
                  </a:ext>
                </a:extLst>
              </p:cNvPr>
              <p:cNvSpPr>
                <a:spLocks/>
              </p:cNvSpPr>
              <p:nvPr/>
            </p:nvSpPr>
            <p:spPr bwMode="auto">
              <a:xfrm>
                <a:off x="2490788" y="2773363"/>
                <a:ext cx="433388" cy="992188"/>
              </a:xfrm>
              <a:custGeom>
                <a:avLst/>
                <a:gdLst>
                  <a:gd name="T0" fmla="*/ 55 w 115"/>
                  <a:gd name="T1" fmla="*/ 0 h 263"/>
                  <a:gd name="T2" fmla="*/ 0 w 115"/>
                  <a:gd name="T3" fmla="*/ 15 h 263"/>
                  <a:gd name="T4" fmla="*/ 35 w 115"/>
                  <a:gd name="T5" fmla="*/ 137 h 263"/>
                  <a:gd name="T6" fmla="*/ 44 w 115"/>
                  <a:gd name="T7" fmla="*/ 170 h 263"/>
                  <a:gd name="T8" fmla="*/ 115 w 115"/>
                  <a:gd name="T9" fmla="*/ 263 h 263"/>
                  <a:gd name="T10" fmla="*/ 55 w 115"/>
                  <a:gd name="T11" fmla="*/ 0 h 263"/>
                </a:gdLst>
                <a:ahLst/>
                <a:cxnLst>
                  <a:cxn ang="0">
                    <a:pos x="T0" y="T1"/>
                  </a:cxn>
                  <a:cxn ang="0">
                    <a:pos x="T2" y="T3"/>
                  </a:cxn>
                  <a:cxn ang="0">
                    <a:pos x="T4" y="T5"/>
                  </a:cxn>
                  <a:cxn ang="0">
                    <a:pos x="T6" y="T7"/>
                  </a:cxn>
                  <a:cxn ang="0">
                    <a:pos x="T8" y="T9"/>
                  </a:cxn>
                  <a:cxn ang="0">
                    <a:pos x="T10" y="T11"/>
                  </a:cxn>
                </a:cxnLst>
                <a:rect l="0" t="0" r="r" b="b"/>
                <a:pathLst>
                  <a:path w="115" h="263">
                    <a:moveTo>
                      <a:pt x="55" y="0"/>
                    </a:moveTo>
                    <a:cubicBezTo>
                      <a:pt x="0" y="15"/>
                      <a:pt x="0" y="15"/>
                      <a:pt x="0" y="15"/>
                    </a:cubicBezTo>
                    <a:cubicBezTo>
                      <a:pt x="0" y="15"/>
                      <a:pt x="22" y="124"/>
                      <a:pt x="35" y="137"/>
                    </a:cubicBezTo>
                    <a:cubicBezTo>
                      <a:pt x="48" y="150"/>
                      <a:pt x="33" y="160"/>
                      <a:pt x="44" y="170"/>
                    </a:cubicBezTo>
                    <a:cubicBezTo>
                      <a:pt x="55" y="181"/>
                      <a:pt x="115" y="263"/>
                      <a:pt x="115" y="263"/>
                    </a:cubicBezTo>
                    <a:lnTo>
                      <a:pt x="55" y="0"/>
                    </a:lnTo>
                    <a:close/>
                  </a:path>
                </a:pathLst>
              </a:custGeom>
              <a:solidFill>
                <a:srgbClr val="86A2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2" name="Freeform 172">
                <a:extLst>
                  <a:ext uri="{FF2B5EF4-FFF2-40B4-BE49-F238E27FC236}">
                    <a16:creationId xmlns:a16="http://schemas.microsoft.com/office/drawing/2014/main" id="{893ED996-F74B-4C52-982E-AF09A0C6099B}"/>
                  </a:ext>
                </a:extLst>
              </p:cNvPr>
              <p:cNvSpPr>
                <a:spLocks/>
              </p:cNvSpPr>
              <p:nvPr/>
            </p:nvSpPr>
            <p:spPr bwMode="auto">
              <a:xfrm>
                <a:off x="2924175" y="2787651"/>
                <a:ext cx="358775" cy="977900"/>
              </a:xfrm>
              <a:custGeom>
                <a:avLst/>
                <a:gdLst>
                  <a:gd name="T0" fmla="*/ 56 w 95"/>
                  <a:gd name="T1" fmla="*/ 0 h 259"/>
                  <a:gd name="T2" fmla="*/ 0 w 95"/>
                  <a:gd name="T3" fmla="*/ 259 h 259"/>
                  <a:gd name="T4" fmla="*/ 64 w 95"/>
                  <a:gd name="T5" fmla="*/ 150 h 259"/>
                  <a:gd name="T6" fmla="*/ 64 w 95"/>
                  <a:gd name="T7" fmla="*/ 114 h 259"/>
                  <a:gd name="T8" fmla="*/ 95 w 95"/>
                  <a:gd name="T9" fmla="*/ 17 h 259"/>
                  <a:gd name="T10" fmla="*/ 56 w 95"/>
                  <a:gd name="T11" fmla="*/ 0 h 259"/>
                </a:gdLst>
                <a:ahLst/>
                <a:cxnLst>
                  <a:cxn ang="0">
                    <a:pos x="T0" y="T1"/>
                  </a:cxn>
                  <a:cxn ang="0">
                    <a:pos x="T2" y="T3"/>
                  </a:cxn>
                  <a:cxn ang="0">
                    <a:pos x="T4" y="T5"/>
                  </a:cxn>
                  <a:cxn ang="0">
                    <a:pos x="T6" y="T7"/>
                  </a:cxn>
                  <a:cxn ang="0">
                    <a:pos x="T8" y="T9"/>
                  </a:cxn>
                  <a:cxn ang="0">
                    <a:pos x="T10" y="T11"/>
                  </a:cxn>
                </a:cxnLst>
                <a:rect l="0" t="0" r="r" b="b"/>
                <a:pathLst>
                  <a:path w="95" h="259">
                    <a:moveTo>
                      <a:pt x="56" y="0"/>
                    </a:moveTo>
                    <a:cubicBezTo>
                      <a:pt x="0" y="259"/>
                      <a:pt x="0" y="259"/>
                      <a:pt x="0" y="259"/>
                    </a:cubicBezTo>
                    <a:cubicBezTo>
                      <a:pt x="0" y="259"/>
                      <a:pt x="59" y="155"/>
                      <a:pt x="64" y="150"/>
                    </a:cubicBezTo>
                    <a:cubicBezTo>
                      <a:pt x="69" y="145"/>
                      <a:pt x="64" y="124"/>
                      <a:pt x="64" y="114"/>
                    </a:cubicBezTo>
                    <a:cubicBezTo>
                      <a:pt x="64" y="104"/>
                      <a:pt x="95" y="17"/>
                      <a:pt x="95" y="17"/>
                    </a:cubicBezTo>
                    <a:cubicBezTo>
                      <a:pt x="95" y="17"/>
                      <a:pt x="67" y="0"/>
                      <a:pt x="56" y="0"/>
                    </a:cubicBezTo>
                    <a:close/>
                  </a:path>
                </a:pathLst>
              </a:custGeom>
              <a:solidFill>
                <a:srgbClr val="86A2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3" name="Freeform 173">
                <a:extLst>
                  <a:ext uri="{FF2B5EF4-FFF2-40B4-BE49-F238E27FC236}">
                    <a16:creationId xmlns:a16="http://schemas.microsoft.com/office/drawing/2014/main" id="{6B3F67C3-D849-4EA0-89EE-671E6D452808}"/>
                  </a:ext>
                </a:extLst>
              </p:cNvPr>
              <p:cNvSpPr>
                <a:spLocks/>
              </p:cNvSpPr>
              <p:nvPr/>
            </p:nvSpPr>
            <p:spPr bwMode="auto">
              <a:xfrm>
                <a:off x="2493963" y="2765426"/>
                <a:ext cx="430213" cy="1000125"/>
              </a:xfrm>
              <a:custGeom>
                <a:avLst/>
                <a:gdLst>
                  <a:gd name="T0" fmla="*/ 58 w 114"/>
                  <a:gd name="T1" fmla="*/ 0 h 265"/>
                  <a:gd name="T2" fmla="*/ 0 w 114"/>
                  <a:gd name="T3" fmla="*/ 6 h 265"/>
                  <a:gd name="T4" fmla="*/ 34 w 114"/>
                  <a:gd name="T5" fmla="*/ 126 h 265"/>
                  <a:gd name="T6" fmla="*/ 43 w 114"/>
                  <a:gd name="T7" fmla="*/ 159 h 265"/>
                  <a:gd name="T8" fmla="*/ 114 w 114"/>
                  <a:gd name="T9" fmla="*/ 265 h 265"/>
                  <a:gd name="T10" fmla="*/ 58 w 114"/>
                  <a:gd name="T11" fmla="*/ 0 h 265"/>
                </a:gdLst>
                <a:ahLst/>
                <a:cxnLst>
                  <a:cxn ang="0">
                    <a:pos x="T0" y="T1"/>
                  </a:cxn>
                  <a:cxn ang="0">
                    <a:pos x="T2" y="T3"/>
                  </a:cxn>
                  <a:cxn ang="0">
                    <a:pos x="T4" y="T5"/>
                  </a:cxn>
                  <a:cxn ang="0">
                    <a:pos x="T6" y="T7"/>
                  </a:cxn>
                  <a:cxn ang="0">
                    <a:pos x="T8" y="T9"/>
                  </a:cxn>
                  <a:cxn ang="0">
                    <a:pos x="T10" y="T11"/>
                  </a:cxn>
                </a:cxnLst>
                <a:rect l="0" t="0" r="r" b="b"/>
                <a:pathLst>
                  <a:path w="114" h="265">
                    <a:moveTo>
                      <a:pt x="58" y="0"/>
                    </a:moveTo>
                    <a:cubicBezTo>
                      <a:pt x="0" y="6"/>
                      <a:pt x="0" y="6"/>
                      <a:pt x="0" y="6"/>
                    </a:cubicBezTo>
                    <a:cubicBezTo>
                      <a:pt x="0" y="6"/>
                      <a:pt x="21" y="113"/>
                      <a:pt x="34" y="126"/>
                    </a:cubicBezTo>
                    <a:cubicBezTo>
                      <a:pt x="47" y="139"/>
                      <a:pt x="32" y="149"/>
                      <a:pt x="43" y="159"/>
                    </a:cubicBezTo>
                    <a:cubicBezTo>
                      <a:pt x="54" y="170"/>
                      <a:pt x="114" y="265"/>
                      <a:pt x="114" y="265"/>
                    </a:cubicBezTo>
                    <a:lnTo>
                      <a:pt x="58" y="0"/>
                    </a:lnTo>
                    <a:close/>
                  </a:path>
                </a:pathLst>
              </a:custGeom>
              <a:solidFill>
                <a:srgbClr val="BDD9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4" name="Freeform 174">
                <a:extLst>
                  <a:ext uri="{FF2B5EF4-FFF2-40B4-BE49-F238E27FC236}">
                    <a16:creationId xmlns:a16="http://schemas.microsoft.com/office/drawing/2014/main" id="{829568C8-1416-4481-BFFD-AE047B08D6E3}"/>
                  </a:ext>
                </a:extLst>
              </p:cNvPr>
              <p:cNvSpPr>
                <a:spLocks/>
              </p:cNvSpPr>
              <p:nvPr/>
            </p:nvSpPr>
            <p:spPr bwMode="auto">
              <a:xfrm>
                <a:off x="2924175" y="2768601"/>
                <a:ext cx="361950" cy="996950"/>
              </a:xfrm>
              <a:custGeom>
                <a:avLst/>
                <a:gdLst>
                  <a:gd name="T0" fmla="*/ 53 w 96"/>
                  <a:gd name="T1" fmla="*/ 0 h 264"/>
                  <a:gd name="T2" fmla="*/ 0 w 96"/>
                  <a:gd name="T3" fmla="*/ 264 h 264"/>
                  <a:gd name="T4" fmla="*/ 64 w 96"/>
                  <a:gd name="T5" fmla="*/ 142 h 264"/>
                  <a:gd name="T6" fmla="*/ 64 w 96"/>
                  <a:gd name="T7" fmla="*/ 106 h 264"/>
                  <a:gd name="T8" fmla="*/ 96 w 96"/>
                  <a:gd name="T9" fmla="*/ 13 h 264"/>
                  <a:gd name="T10" fmla="*/ 53 w 96"/>
                  <a:gd name="T11" fmla="*/ 0 h 264"/>
                </a:gdLst>
                <a:ahLst/>
                <a:cxnLst>
                  <a:cxn ang="0">
                    <a:pos x="T0" y="T1"/>
                  </a:cxn>
                  <a:cxn ang="0">
                    <a:pos x="T2" y="T3"/>
                  </a:cxn>
                  <a:cxn ang="0">
                    <a:pos x="T4" y="T5"/>
                  </a:cxn>
                  <a:cxn ang="0">
                    <a:pos x="T6" y="T7"/>
                  </a:cxn>
                  <a:cxn ang="0">
                    <a:pos x="T8" y="T9"/>
                  </a:cxn>
                  <a:cxn ang="0">
                    <a:pos x="T10" y="T11"/>
                  </a:cxn>
                </a:cxnLst>
                <a:rect l="0" t="0" r="r" b="b"/>
                <a:pathLst>
                  <a:path w="96" h="264">
                    <a:moveTo>
                      <a:pt x="53" y="0"/>
                    </a:moveTo>
                    <a:cubicBezTo>
                      <a:pt x="0" y="264"/>
                      <a:pt x="0" y="264"/>
                      <a:pt x="0" y="264"/>
                    </a:cubicBezTo>
                    <a:cubicBezTo>
                      <a:pt x="0" y="264"/>
                      <a:pt x="59" y="147"/>
                      <a:pt x="64" y="142"/>
                    </a:cubicBezTo>
                    <a:cubicBezTo>
                      <a:pt x="69" y="137"/>
                      <a:pt x="64" y="116"/>
                      <a:pt x="64" y="106"/>
                    </a:cubicBezTo>
                    <a:cubicBezTo>
                      <a:pt x="64" y="96"/>
                      <a:pt x="96" y="13"/>
                      <a:pt x="96" y="13"/>
                    </a:cubicBezTo>
                    <a:cubicBezTo>
                      <a:pt x="96" y="13"/>
                      <a:pt x="64" y="0"/>
                      <a:pt x="53" y="0"/>
                    </a:cubicBezTo>
                    <a:close/>
                  </a:path>
                </a:pathLst>
              </a:custGeom>
              <a:solidFill>
                <a:srgbClr val="BDD9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5" name="Freeform 175">
                <a:extLst>
                  <a:ext uri="{FF2B5EF4-FFF2-40B4-BE49-F238E27FC236}">
                    <a16:creationId xmlns:a16="http://schemas.microsoft.com/office/drawing/2014/main" id="{41C1FEE0-A701-4267-A22C-8A7CC1993E17}"/>
                  </a:ext>
                </a:extLst>
              </p:cNvPr>
              <p:cNvSpPr>
                <a:spLocks/>
              </p:cNvSpPr>
              <p:nvPr/>
            </p:nvSpPr>
            <p:spPr bwMode="auto">
              <a:xfrm>
                <a:off x="2894013" y="3765551"/>
                <a:ext cx="30163" cy="1025525"/>
              </a:xfrm>
              <a:custGeom>
                <a:avLst/>
                <a:gdLst>
                  <a:gd name="T0" fmla="*/ 0 w 19"/>
                  <a:gd name="T1" fmla="*/ 646 h 646"/>
                  <a:gd name="T2" fmla="*/ 19 w 19"/>
                  <a:gd name="T3" fmla="*/ 0 h 646"/>
                  <a:gd name="T4" fmla="*/ 14 w 19"/>
                  <a:gd name="T5" fmla="*/ 646 h 646"/>
                  <a:gd name="T6" fmla="*/ 0 w 19"/>
                  <a:gd name="T7" fmla="*/ 646 h 646"/>
                </a:gdLst>
                <a:ahLst/>
                <a:cxnLst>
                  <a:cxn ang="0">
                    <a:pos x="T0" y="T1"/>
                  </a:cxn>
                  <a:cxn ang="0">
                    <a:pos x="T2" y="T3"/>
                  </a:cxn>
                  <a:cxn ang="0">
                    <a:pos x="T4" y="T5"/>
                  </a:cxn>
                  <a:cxn ang="0">
                    <a:pos x="T6" y="T7"/>
                  </a:cxn>
                </a:cxnLst>
                <a:rect l="0" t="0" r="r" b="b"/>
                <a:pathLst>
                  <a:path w="19" h="646">
                    <a:moveTo>
                      <a:pt x="0" y="646"/>
                    </a:moveTo>
                    <a:lnTo>
                      <a:pt x="19" y="0"/>
                    </a:lnTo>
                    <a:lnTo>
                      <a:pt x="14" y="646"/>
                    </a:lnTo>
                    <a:lnTo>
                      <a:pt x="0" y="646"/>
                    </a:lnTo>
                    <a:close/>
                  </a:path>
                </a:pathLst>
              </a:custGeom>
              <a:solidFill>
                <a:srgbClr val="7797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6" name="Rectangle 176">
                <a:extLst>
                  <a:ext uri="{FF2B5EF4-FFF2-40B4-BE49-F238E27FC236}">
                    <a16:creationId xmlns:a16="http://schemas.microsoft.com/office/drawing/2014/main" id="{C1922902-68C9-432E-9A20-3B2540C841DD}"/>
                  </a:ext>
                </a:extLst>
              </p:cNvPr>
              <p:cNvSpPr>
                <a:spLocks noChangeArrowheads="1"/>
              </p:cNvSpPr>
              <p:nvPr/>
            </p:nvSpPr>
            <p:spPr bwMode="auto">
              <a:xfrm>
                <a:off x="2222500" y="4926013"/>
                <a:ext cx="781050" cy="84138"/>
              </a:xfrm>
              <a:prstGeom prst="rect">
                <a:avLst/>
              </a:prstGeom>
              <a:solidFill>
                <a:srgbClr val="8088C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7" name="Rectangle 177">
                <a:extLst>
                  <a:ext uri="{FF2B5EF4-FFF2-40B4-BE49-F238E27FC236}">
                    <a16:creationId xmlns:a16="http://schemas.microsoft.com/office/drawing/2014/main" id="{AE8005BB-F8DE-409C-870B-B812CA45484A}"/>
                  </a:ext>
                </a:extLst>
              </p:cNvPr>
              <p:cNvSpPr>
                <a:spLocks noChangeArrowheads="1"/>
              </p:cNvSpPr>
              <p:nvPr/>
            </p:nvSpPr>
            <p:spPr bwMode="auto">
              <a:xfrm>
                <a:off x="2222500" y="4926013"/>
                <a:ext cx="781050" cy="8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82">
                <a:extLst>
                  <a:ext uri="{FF2B5EF4-FFF2-40B4-BE49-F238E27FC236}">
                    <a16:creationId xmlns:a16="http://schemas.microsoft.com/office/drawing/2014/main" id="{352AD56A-89C0-4F71-A9F3-68FA65E189C5}"/>
                  </a:ext>
                </a:extLst>
              </p:cNvPr>
              <p:cNvSpPr>
                <a:spLocks/>
              </p:cNvSpPr>
              <p:nvPr/>
            </p:nvSpPr>
            <p:spPr bwMode="auto">
              <a:xfrm>
                <a:off x="1298575" y="2689226"/>
                <a:ext cx="577850" cy="731838"/>
              </a:xfrm>
              <a:custGeom>
                <a:avLst/>
                <a:gdLst>
                  <a:gd name="T0" fmla="*/ 86 w 153"/>
                  <a:gd name="T1" fmla="*/ 57 h 194"/>
                  <a:gd name="T2" fmla="*/ 70 w 153"/>
                  <a:gd name="T3" fmla="*/ 0 h 194"/>
                  <a:gd name="T4" fmla="*/ 0 w 153"/>
                  <a:gd name="T5" fmla="*/ 18 h 194"/>
                  <a:gd name="T6" fmla="*/ 17 w 153"/>
                  <a:gd name="T7" fmla="*/ 53 h 194"/>
                  <a:gd name="T8" fmla="*/ 45 w 153"/>
                  <a:gd name="T9" fmla="*/ 70 h 194"/>
                  <a:gd name="T10" fmla="*/ 108 w 153"/>
                  <a:gd name="T11" fmla="*/ 194 h 194"/>
                  <a:gd name="T12" fmla="*/ 153 w 153"/>
                  <a:gd name="T13" fmla="*/ 139 h 194"/>
                  <a:gd name="T14" fmla="*/ 86 w 153"/>
                  <a:gd name="T15" fmla="*/ 57 h 1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 h="194">
                    <a:moveTo>
                      <a:pt x="86" y="57"/>
                    </a:moveTo>
                    <a:cubicBezTo>
                      <a:pt x="70" y="0"/>
                      <a:pt x="70" y="0"/>
                      <a:pt x="70" y="0"/>
                    </a:cubicBezTo>
                    <a:cubicBezTo>
                      <a:pt x="0" y="18"/>
                      <a:pt x="0" y="18"/>
                      <a:pt x="0" y="18"/>
                    </a:cubicBezTo>
                    <a:cubicBezTo>
                      <a:pt x="0" y="18"/>
                      <a:pt x="10" y="49"/>
                      <a:pt x="17" y="53"/>
                    </a:cubicBezTo>
                    <a:cubicBezTo>
                      <a:pt x="22" y="56"/>
                      <a:pt x="38" y="66"/>
                      <a:pt x="45" y="70"/>
                    </a:cubicBezTo>
                    <a:cubicBezTo>
                      <a:pt x="108" y="194"/>
                      <a:pt x="108" y="194"/>
                      <a:pt x="108" y="194"/>
                    </a:cubicBezTo>
                    <a:cubicBezTo>
                      <a:pt x="153" y="139"/>
                      <a:pt x="153" y="139"/>
                      <a:pt x="153" y="139"/>
                    </a:cubicBezTo>
                    <a:lnTo>
                      <a:pt x="86" y="57"/>
                    </a:lnTo>
                    <a:close/>
                  </a:path>
                </a:pathLst>
              </a:custGeom>
              <a:solidFill>
                <a:srgbClr val="F15F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83">
                <a:extLst>
                  <a:ext uri="{FF2B5EF4-FFF2-40B4-BE49-F238E27FC236}">
                    <a16:creationId xmlns:a16="http://schemas.microsoft.com/office/drawing/2014/main" id="{9F582153-1329-4AB7-AB11-0A864AD895C0}"/>
                  </a:ext>
                </a:extLst>
              </p:cNvPr>
              <p:cNvSpPr>
                <a:spLocks/>
              </p:cNvSpPr>
              <p:nvPr/>
            </p:nvSpPr>
            <p:spPr bwMode="auto">
              <a:xfrm>
                <a:off x="2644775" y="1677988"/>
                <a:ext cx="773113" cy="928688"/>
              </a:xfrm>
              <a:custGeom>
                <a:avLst/>
                <a:gdLst>
                  <a:gd name="T0" fmla="*/ 59 w 205"/>
                  <a:gd name="T1" fmla="*/ 6 h 246"/>
                  <a:gd name="T2" fmla="*/ 135 w 205"/>
                  <a:gd name="T3" fmla="*/ 11 h 246"/>
                  <a:gd name="T4" fmla="*/ 190 w 205"/>
                  <a:gd name="T5" fmla="*/ 150 h 246"/>
                  <a:gd name="T6" fmla="*/ 202 w 205"/>
                  <a:gd name="T7" fmla="*/ 166 h 246"/>
                  <a:gd name="T8" fmla="*/ 183 w 205"/>
                  <a:gd name="T9" fmla="*/ 224 h 246"/>
                  <a:gd name="T10" fmla="*/ 103 w 205"/>
                  <a:gd name="T11" fmla="*/ 243 h 246"/>
                  <a:gd name="T12" fmla="*/ 14 w 205"/>
                  <a:gd name="T13" fmla="*/ 196 h 246"/>
                  <a:gd name="T14" fmla="*/ 59 w 205"/>
                  <a:gd name="T15" fmla="*/ 6 h 2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5" h="246">
                    <a:moveTo>
                      <a:pt x="59" y="6"/>
                    </a:moveTo>
                    <a:cubicBezTo>
                      <a:pt x="59" y="6"/>
                      <a:pt x="112" y="0"/>
                      <a:pt x="135" y="11"/>
                    </a:cubicBezTo>
                    <a:cubicBezTo>
                      <a:pt x="157" y="22"/>
                      <a:pt x="202" y="65"/>
                      <a:pt x="190" y="150"/>
                    </a:cubicBezTo>
                    <a:cubicBezTo>
                      <a:pt x="190" y="150"/>
                      <a:pt x="200" y="153"/>
                      <a:pt x="202" y="166"/>
                    </a:cubicBezTo>
                    <a:cubicBezTo>
                      <a:pt x="205" y="179"/>
                      <a:pt x="205" y="203"/>
                      <a:pt x="183" y="224"/>
                    </a:cubicBezTo>
                    <a:cubicBezTo>
                      <a:pt x="160" y="246"/>
                      <a:pt x="122" y="243"/>
                      <a:pt x="103" y="243"/>
                    </a:cubicBezTo>
                    <a:cubicBezTo>
                      <a:pt x="83" y="243"/>
                      <a:pt x="28" y="227"/>
                      <a:pt x="14" y="196"/>
                    </a:cubicBezTo>
                    <a:cubicBezTo>
                      <a:pt x="0" y="166"/>
                      <a:pt x="59" y="6"/>
                      <a:pt x="59" y="6"/>
                    </a:cubicBezTo>
                  </a:path>
                </a:pathLst>
              </a:custGeom>
              <a:solidFill>
                <a:srgbClr val="2711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84">
                <a:extLst>
                  <a:ext uri="{FF2B5EF4-FFF2-40B4-BE49-F238E27FC236}">
                    <a16:creationId xmlns:a16="http://schemas.microsoft.com/office/drawing/2014/main" id="{7BAB67C6-30A0-49E8-BF1C-F0B2A9BA17C1}"/>
                  </a:ext>
                </a:extLst>
              </p:cNvPr>
              <p:cNvSpPr>
                <a:spLocks/>
              </p:cNvSpPr>
              <p:nvPr/>
            </p:nvSpPr>
            <p:spPr bwMode="auto">
              <a:xfrm>
                <a:off x="2693988" y="1738313"/>
                <a:ext cx="595313" cy="857250"/>
              </a:xfrm>
              <a:custGeom>
                <a:avLst/>
                <a:gdLst>
                  <a:gd name="T0" fmla="*/ 71 w 158"/>
                  <a:gd name="T1" fmla="*/ 3 h 227"/>
                  <a:gd name="T2" fmla="*/ 36 w 158"/>
                  <a:gd name="T3" fmla="*/ 19 h 227"/>
                  <a:gd name="T4" fmla="*/ 0 w 158"/>
                  <a:gd name="T5" fmla="*/ 153 h 227"/>
                  <a:gd name="T6" fmla="*/ 14 w 158"/>
                  <a:gd name="T7" fmla="*/ 194 h 227"/>
                  <a:gd name="T8" fmla="*/ 18 w 158"/>
                  <a:gd name="T9" fmla="*/ 200 h 227"/>
                  <a:gd name="T10" fmla="*/ 82 w 158"/>
                  <a:gd name="T11" fmla="*/ 227 h 227"/>
                  <a:gd name="T12" fmla="*/ 148 w 158"/>
                  <a:gd name="T13" fmla="*/ 116 h 227"/>
                  <a:gd name="T14" fmla="*/ 136 w 158"/>
                  <a:gd name="T15" fmla="*/ 27 h 227"/>
                  <a:gd name="T16" fmla="*/ 71 w 158"/>
                  <a:gd name="T17" fmla="*/ 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227">
                    <a:moveTo>
                      <a:pt x="71" y="3"/>
                    </a:moveTo>
                    <a:cubicBezTo>
                      <a:pt x="57" y="1"/>
                      <a:pt x="45" y="8"/>
                      <a:pt x="36" y="19"/>
                    </a:cubicBezTo>
                    <a:cubicBezTo>
                      <a:pt x="24" y="54"/>
                      <a:pt x="4" y="115"/>
                      <a:pt x="0" y="153"/>
                    </a:cubicBezTo>
                    <a:cubicBezTo>
                      <a:pt x="2" y="168"/>
                      <a:pt x="7" y="183"/>
                      <a:pt x="14" y="194"/>
                    </a:cubicBezTo>
                    <a:cubicBezTo>
                      <a:pt x="15" y="196"/>
                      <a:pt x="17" y="198"/>
                      <a:pt x="18" y="200"/>
                    </a:cubicBezTo>
                    <a:cubicBezTo>
                      <a:pt x="37" y="215"/>
                      <a:pt x="64" y="224"/>
                      <a:pt x="82" y="227"/>
                    </a:cubicBezTo>
                    <a:cubicBezTo>
                      <a:pt x="135" y="219"/>
                      <a:pt x="149" y="170"/>
                      <a:pt x="148" y="116"/>
                    </a:cubicBezTo>
                    <a:cubicBezTo>
                      <a:pt x="148" y="102"/>
                      <a:pt x="158" y="57"/>
                      <a:pt x="136" y="27"/>
                    </a:cubicBezTo>
                    <a:cubicBezTo>
                      <a:pt x="121" y="8"/>
                      <a:pt x="94" y="0"/>
                      <a:pt x="71" y="3"/>
                    </a:cubicBezTo>
                  </a:path>
                </a:pathLst>
              </a:custGeom>
              <a:solidFill>
                <a:srgbClr val="180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185">
                <a:extLst>
                  <a:ext uri="{FF2B5EF4-FFF2-40B4-BE49-F238E27FC236}">
                    <a16:creationId xmlns:a16="http://schemas.microsoft.com/office/drawing/2014/main" id="{2BF6E728-0B73-49E3-9A2B-4D31FE85903A}"/>
                  </a:ext>
                </a:extLst>
              </p:cNvPr>
              <p:cNvSpPr>
                <a:spLocks/>
              </p:cNvSpPr>
              <p:nvPr/>
            </p:nvSpPr>
            <p:spPr bwMode="auto">
              <a:xfrm>
                <a:off x="2713038" y="2346326"/>
                <a:ext cx="411163" cy="1419225"/>
              </a:xfrm>
              <a:custGeom>
                <a:avLst/>
                <a:gdLst>
                  <a:gd name="T0" fmla="*/ 13 w 109"/>
                  <a:gd name="T1" fmla="*/ 28 h 376"/>
                  <a:gd name="T2" fmla="*/ 13 w 109"/>
                  <a:gd name="T3" fmla="*/ 81 h 376"/>
                  <a:gd name="T4" fmla="*/ 0 w 109"/>
                  <a:gd name="T5" fmla="*/ 111 h 376"/>
                  <a:gd name="T6" fmla="*/ 56 w 109"/>
                  <a:gd name="T7" fmla="*/ 376 h 376"/>
                  <a:gd name="T8" fmla="*/ 109 w 109"/>
                  <a:gd name="T9" fmla="*/ 112 h 376"/>
                  <a:gd name="T10" fmla="*/ 92 w 109"/>
                  <a:gd name="T11" fmla="*/ 81 h 376"/>
                  <a:gd name="T12" fmla="*/ 88 w 109"/>
                  <a:gd name="T13" fmla="*/ 0 h 376"/>
                  <a:gd name="T14" fmla="*/ 13 w 109"/>
                  <a:gd name="T15" fmla="*/ 28 h 3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 h="376">
                    <a:moveTo>
                      <a:pt x="13" y="28"/>
                    </a:moveTo>
                    <a:cubicBezTo>
                      <a:pt x="13" y="28"/>
                      <a:pt x="16" y="65"/>
                      <a:pt x="13" y="81"/>
                    </a:cubicBezTo>
                    <a:cubicBezTo>
                      <a:pt x="11" y="98"/>
                      <a:pt x="0" y="111"/>
                      <a:pt x="0" y="111"/>
                    </a:cubicBezTo>
                    <a:cubicBezTo>
                      <a:pt x="56" y="376"/>
                      <a:pt x="56" y="376"/>
                      <a:pt x="56" y="376"/>
                    </a:cubicBezTo>
                    <a:cubicBezTo>
                      <a:pt x="109" y="112"/>
                      <a:pt x="109" y="112"/>
                      <a:pt x="109" y="112"/>
                    </a:cubicBezTo>
                    <a:cubicBezTo>
                      <a:pt x="109" y="112"/>
                      <a:pt x="96" y="104"/>
                      <a:pt x="92" y="81"/>
                    </a:cubicBezTo>
                    <a:cubicBezTo>
                      <a:pt x="88" y="58"/>
                      <a:pt x="88" y="0"/>
                      <a:pt x="88" y="0"/>
                    </a:cubicBezTo>
                    <a:cubicBezTo>
                      <a:pt x="13" y="28"/>
                      <a:pt x="13" y="28"/>
                      <a:pt x="13" y="28"/>
                    </a:cubicBezTo>
                  </a:path>
                </a:pathLst>
              </a:custGeom>
              <a:solidFill>
                <a:srgbClr val="F3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86">
                <a:extLst>
                  <a:ext uri="{FF2B5EF4-FFF2-40B4-BE49-F238E27FC236}">
                    <a16:creationId xmlns:a16="http://schemas.microsoft.com/office/drawing/2014/main" id="{EBD524C0-64A7-4C4F-A52B-3786F4F0CD50}"/>
                  </a:ext>
                </a:extLst>
              </p:cNvPr>
              <p:cNvSpPr>
                <a:spLocks/>
              </p:cNvSpPr>
              <p:nvPr/>
            </p:nvSpPr>
            <p:spPr bwMode="auto">
              <a:xfrm>
                <a:off x="2759075" y="2971801"/>
                <a:ext cx="319088" cy="793750"/>
              </a:xfrm>
              <a:custGeom>
                <a:avLst/>
                <a:gdLst>
                  <a:gd name="T0" fmla="*/ 44 w 85"/>
                  <a:gd name="T1" fmla="*/ 210 h 210"/>
                  <a:gd name="T2" fmla="*/ 85 w 85"/>
                  <a:gd name="T3" fmla="*/ 5 h 210"/>
                  <a:gd name="T4" fmla="*/ 0 w 85"/>
                  <a:gd name="T5" fmla="*/ 0 h 210"/>
                  <a:gd name="T6" fmla="*/ 44 w 85"/>
                  <a:gd name="T7" fmla="*/ 210 h 210"/>
                </a:gdLst>
                <a:ahLst/>
                <a:cxnLst>
                  <a:cxn ang="0">
                    <a:pos x="T0" y="T1"/>
                  </a:cxn>
                  <a:cxn ang="0">
                    <a:pos x="T2" y="T3"/>
                  </a:cxn>
                  <a:cxn ang="0">
                    <a:pos x="T4" y="T5"/>
                  </a:cxn>
                  <a:cxn ang="0">
                    <a:pos x="T6" y="T7"/>
                  </a:cxn>
                </a:cxnLst>
                <a:rect l="0" t="0" r="r" b="b"/>
                <a:pathLst>
                  <a:path w="85" h="210">
                    <a:moveTo>
                      <a:pt x="44" y="210"/>
                    </a:moveTo>
                    <a:cubicBezTo>
                      <a:pt x="85" y="5"/>
                      <a:pt x="85" y="5"/>
                      <a:pt x="85" y="5"/>
                    </a:cubicBezTo>
                    <a:cubicBezTo>
                      <a:pt x="54" y="8"/>
                      <a:pt x="23" y="4"/>
                      <a:pt x="0" y="0"/>
                    </a:cubicBezTo>
                    <a:lnTo>
                      <a:pt x="44" y="210"/>
                    </a:lnTo>
                    <a:close/>
                  </a:path>
                </a:pathLst>
              </a:custGeom>
              <a:solidFill>
                <a:srgbClr val="2A31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87">
                <a:extLst>
                  <a:ext uri="{FF2B5EF4-FFF2-40B4-BE49-F238E27FC236}">
                    <a16:creationId xmlns:a16="http://schemas.microsoft.com/office/drawing/2014/main" id="{7582885F-AC05-4E70-BA9A-127D10E6E3EC}"/>
                  </a:ext>
                </a:extLst>
              </p:cNvPr>
              <p:cNvSpPr>
                <a:spLocks/>
              </p:cNvSpPr>
              <p:nvPr/>
            </p:nvSpPr>
            <p:spPr bwMode="auto">
              <a:xfrm>
                <a:off x="2759075" y="2971801"/>
                <a:ext cx="319088" cy="793750"/>
              </a:xfrm>
              <a:custGeom>
                <a:avLst/>
                <a:gdLst>
                  <a:gd name="T0" fmla="*/ 85 w 85"/>
                  <a:gd name="T1" fmla="*/ 5 h 210"/>
                  <a:gd name="T2" fmla="*/ 84 w 85"/>
                  <a:gd name="T3" fmla="*/ 5 h 210"/>
                  <a:gd name="T4" fmla="*/ 42 w 85"/>
                  <a:gd name="T5" fmla="*/ 148 h 210"/>
                  <a:gd name="T6" fmla="*/ 0 w 85"/>
                  <a:gd name="T7" fmla="*/ 0 h 210"/>
                  <a:gd name="T8" fmla="*/ 0 w 85"/>
                  <a:gd name="T9" fmla="*/ 0 h 210"/>
                  <a:gd name="T10" fmla="*/ 44 w 85"/>
                  <a:gd name="T11" fmla="*/ 210 h 210"/>
                  <a:gd name="T12" fmla="*/ 85 w 85"/>
                  <a:gd name="T13" fmla="*/ 5 h 210"/>
                </a:gdLst>
                <a:ahLst/>
                <a:cxnLst>
                  <a:cxn ang="0">
                    <a:pos x="T0" y="T1"/>
                  </a:cxn>
                  <a:cxn ang="0">
                    <a:pos x="T2" y="T3"/>
                  </a:cxn>
                  <a:cxn ang="0">
                    <a:pos x="T4" y="T5"/>
                  </a:cxn>
                  <a:cxn ang="0">
                    <a:pos x="T6" y="T7"/>
                  </a:cxn>
                  <a:cxn ang="0">
                    <a:pos x="T8" y="T9"/>
                  </a:cxn>
                  <a:cxn ang="0">
                    <a:pos x="T10" y="T11"/>
                  </a:cxn>
                  <a:cxn ang="0">
                    <a:pos x="T12" y="T13"/>
                  </a:cxn>
                </a:cxnLst>
                <a:rect l="0" t="0" r="r" b="b"/>
                <a:pathLst>
                  <a:path w="85" h="210">
                    <a:moveTo>
                      <a:pt x="85" y="5"/>
                    </a:moveTo>
                    <a:cubicBezTo>
                      <a:pt x="84" y="5"/>
                      <a:pt x="84" y="5"/>
                      <a:pt x="84" y="5"/>
                    </a:cubicBezTo>
                    <a:cubicBezTo>
                      <a:pt x="74" y="47"/>
                      <a:pt x="51" y="140"/>
                      <a:pt x="42" y="148"/>
                    </a:cubicBezTo>
                    <a:cubicBezTo>
                      <a:pt x="35" y="156"/>
                      <a:pt x="11" y="53"/>
                      <a:pt x="0" y="0"/>
                    </a:cubicBezTo>
                    <a:cubicBezTo>
                      <a:pt x="0" y="0"/>
                      <a:pt x="0" y="0"/>
                      <a:pt x="0" y="0"/>
                    </a:cubicBezTo>
                    <a:cubicBezTo>
                      <a:pt x="44" y="210"/>
                      <a:pt x="44" y="210"/>
                      <a:pt x="44" y="210"/>
                    </a:cubicBezTo>
                    <a:lnTo>
                      <a:pt x="85" y="5"/>
                    </a:lnTo>
                    <a:close/>
                  </a:path>
                </a:pathLst>
              </a:custGeom>
              <a:solidFill>
                <a:srgbClr val="2326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188">
                <a:extLst>
                  <a:ext uri="{FF2B5EF4-FFF2-40B4-BE49-F238E27FC236}">
                    <a16:creationId xmlns:a16="http://schemas.microsoft.com/office/drawing/2014/main" id="{4227EF54-9AE6-4104-ADAA-C9810FA97D0C}"/>
                  </a:ext>
                </a:extLst>
              </p:cNvPr>
              <p:cNvSpPr>
                <a:spLocks/>
              </p:cNvSpPr>
              <p:nvPr/>
            </p:nvSpPr>
            <p:spPr bwMode="auto">
              <a:xfrm>
                <a:off x="2806700" y="2425701"/>
                <a:ext cx="249238" cy="207963"/>
              </a:xfrm>
              <a:custGeom>
                <a:avLst/>
                <a:gdLst>
                  <a:gd name="T0" fmla="*/ 6 w 66"/>
                  <a:gd name="T1" fmla="*/ 0 h 55"/>
                  <a:gd name="T2" fmla="*/ 0 w 66"/>
                  <a:gd name="T3" fmla="*/ 2 h 55"/>
                  <a:gd name="T4" fmla="*/ 51 w 66"/>
                  <a:gd name="T5" fmla="*/ 55 h 55"/>
                  <a:gd name="T6" fmla="*/ 65 w 66"/>
                  <a:gd name="T7" fmla="*/ 53 h 55"/>
                  <a:gd name="T8" fmla="*/ 66 w 66"/>
                  <a:gd name="T9" fmla="*/ 53 h 55"/>
                  <a:gd name="T10" fmla="*/ 65 w 66"/>
                  <a:gd name="T11" fmla="*/ 32 h 55"/>
                  <a:gd name="T12" fmla="*/ 51 w 66"/>
                  <a:gd name="T13" fmla="*/ 33 h 55"/>
                  <a:gd name="T14" fmla="*/ 6 w 66"/>
                  <a:gd name="T15" fmla="*/ 0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55">
                    <a:moveTo>
                      <a:pt x="6" y="0"/>
                    </a:moveTo>
                    <a:cubicBezTo>
                      <a:pt x="0" y="2"/>
                      <a:pt x="0" y="2"/>
                      <a:pt x="0" y="2"/>
                    </a:cubicBezTo>
                    <a:cubicBezTo>
                      <a:pt x="7" y="29"/>
                      <a:pt x="23" y="55"/>
                      <a:pt x="51" y="55"/>
                    </a:cubicBezTo>
                    <a:cubicBezTo>
                      <a:pt x="55" y="55"/>
                      <a:pt x="60" y="55"/>
                      <a:pt x="65" y="53"/>
                    </a:cubicBezTo>
                    <a:cubicBezTo>
                      <a:pt x="65" y="53"/>
                      <a:pt x="66" y="53"/>
                      <a:pt x="66" y="53"/>
                    </a:cubicBezTo>
                    <a:cubicBezTo>
                      <a:pt x="65" y="47"/>
                      <a:pt x="65" y="39"/>
                      <a:pt x="65" y="32"/>
                    </a:cubicBezTo>
                    <a:cubicBezTo>
                      <a:pt x="60" y="33"/>
                      <a:pt x="55" y="33"/>
                      <a:pt x="51" y="33"/>
                    </a:cubicBezTo>
                    <a:cubicBezTo>
                      <a:pt x="28" y="33"/>
                      <a:pt x="14" y="19"/>
                      <a:pt x="6" y="0"/>
                    </a:cubicBezTo>
                  </a:path>
                </a:pathLst>
              </a:custGeom>
              <a:solidFill>
                <a:srgbClr val="F157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89">
                <a:extLst>
                  <a:ext uri="{FF2B5EF4-FFF2-40B4-BE49-F238E27FC236}">
                    <a16:creationId xmlns:a16="http://schemas.microsoft.com/office/drawing/2014/main" id="{14211567-D2D9-40C0-9815-FA258F10FD6B}"/>
                  </a:ext>
                </a:extLst>
              </p:cNvPr>
              <p:cNvSpPr>
                <a:spLocks/>
              </p:cNvSpPr>
              <p:nvPr/>
            </p:nvSpPr>
            <p:spPr bwMode="auto">
              <a:xfrm>
                <a:off x="2792413" y="1757363"/>
                <a:ext cx="463550" cy="833438"/>
              </a:xfrm>
              <a:custGeom>
                <a:avLst/>
                <a:gdLst>
                  <a:gd name="T0" fmla="*/ 56 w 123"/>
                  <a:gd name="T1" fmla="*/ 5 h 221"/>
                  <a:gd name="T2" fmla="*/ 106 w 123"/>
                  <a:gd name="T3" fmla="*/ 26 h 221"/>
                  <a:gd name="T4" fmla="*/ 115 w 123"/>
                  <a:gd name="T5" fmla="*/ 106 h 221"/>
                  <a:gd name="T6" fmla="*/ 69 w 123"/>
                  <a:gd name="T7" fmla="*/ 209 h 221"/>
                  <a:gd name="T8" fmla="*/ 0 w 123"/>
                  <a:gd name="T9" fmla="*/ 131 h 221"/>
                  <a:gd name="T10" fmla="*/ 56 w 123"/>
                  <a:gd name="T11" fmla="*/ 5 h 221"/>
                </a:gdLst>
                <a:ahLst/>
                <a:cxnLst>
                  <a:cxn ang="0">
                    <a:pos x="T0" y="T1"/>
                  </a:cxn>
                  <a:cxn ang="0">
                    <a:pos x="T2" y="T3"/>
                  </a:cxn>
                  <a:cxn ang="0">
                    <a:pos x="T4" y="T5"/>
                  </a:cxn>
                  <a:cxn ang="0">
                    <a:pos x="T6" y="T7"/>
                  </a:cxn>
                  <a:cxn ang="0">
                    <a:pos x="T8" y="T9"/>
                  </a:cxn>
                  <a:cxn ang="0">
                    <a:pos x="T10" y="T11"/>
                  </a:cxn>
                </a:cxnLst>
                <a:rect l="0" t="0" r="r" b="b"/>
                <a:pathLst>
                  <a:path w="123" h="221">
                    <a:moveTo>
                      <a:pt x="56" y="5"/>
                    </a:moveTo>
                    <a:cubicBezTo>
                      <a:pt x="56" y="5"/>
                      <a:pt x="88" y="0"/>
                      <a:pt x="106" y="26"/>
                    </a:cubicBezTo>
                    <a:cubicBezTo>
                      <a:pt x="123" y="52"/>
                      <a:pt x="115" y="96"/>
                      <a:pt x="115" y="106"/>
                    </a:cubicBezTo>
                    <a:cubicBezTo>
                      <a:pt x="115" y="117"/>
                      <a:pt x="120" y="196"/>
                      <a:pt x="69" y="209"/>
                    </a:cubicBezTo>
                    <a:cubicBezTo>
                      <a:pt x="17" y="221"/>
                      <a:pt x="0" y="165"/>
                      <a:pt x="0" y="131"/>
                    </a:cubicBezTo>
                    <a:cubicBezTo>
                      <a:pt x="0" y="96"/>
                      <a:pt x="12" y="9"/>
                      <a:pt x="56" y="5"/>
                    </a:cubicBezTo>
                  </a:path>
                </a:pathLst>
              </a:custGeom>
              <a:solidFill>
                <a:srgbClr val="F3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90">
                <a:extLst>
                  <a:ext uri="{FF2B5EF4-FFF2-40B4-BE49-F238E27FC236}">
                    <a16:creationId xmlns:a16="http://schemas.microsoft.com/office/drawing/2014/main" id="{CA6214EB-1FDC-4220-BDD1-8820012B7048}"/>
                  </a:ext>
                </a:extLst>
              </p:cNvPr>
              <p:cNvSpPr>
                <a:spLocks/>
              </p:cNvSpPr>
              <p:nvPr/>
            </p:nvSpPr>
            <p:spPr bwMode="auto">
              <a:xfrm>
                <a:off x="2867025" y="1889126"/>
                <a:ext cx="0" cy="4763"/>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1"/>
                    </a:cubicBezTo>
                    <a:cubicBezTo>
                      <a:pt x="0" y="1"/>
                      <a:pt x="0" y="1"/>
                      <a:pt x="0" y="1"/>
                    </a:cubicBezTo>
                    <a:cubicBezTo>
                      <a:pt x="0" y="1"/>
                      <a:pt x="0" y="1"/>
                      <a:pt x="0" y="0"/>
                    </a:cubicBezTo>
                  </a:path>
                </a:pathLst>
              </a:custGeom>
              <a:solidFill>
                <a:srgbClr val="1A08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91">
                <a:extLst>
                  <a:ext uri="{FF2B5EF4-FFF2-40B4-BE49-F238E27FC236}">
                    <a16:creationId xmlns:a16="http://schemas.microsoft.com/office/drawing/2014/main" id="{96B7114E-145C-440A-831B-6BADF9208EEA}"/>
                  </a:ext>
                </a:extLst>
              </p:cNvPr>
              <p:cNvSpPr>
                <a:spLocks/>
              </p:cNvSpPr>
              <p:nvPr/>
            </p:nvSpPr>
            <p:spPr bwMode="auto">
              <a:xfrm>
                <a:off x="2849563" y="1858963"/>
                <a:ext cx="384175" cy="193675"/>
              </a:xfrm>
              <a:custGeom>
                <a:avLst/>
                <a:gdLst>
                  <a:gd name="T0" fmla="*/ 35 w 102"/>
                  <a:gd name="T1" fmla="*/ 0 h 51"/>
                  <a:gd name="T2" fmla="*/ 5 w 102"/>
                  <a:gd name="T3" fmla="*/ 8 h 51"/>
                  <a:gd name="T4" fmla="*/ 5 w 102"/>
                  <a:gd name="T5" fmla="*/ 9 h 51"/>
                  <a:gd name="T6" fmla="*/ 0 w 102"/>
                  <a:gd name="T7" fmla="*/ 21 h 51"/>
                  <a:gd name="T8" fmla="*/ 54 w 102"/>
                  <a:gd name="T9" fmla="*/ 9 h 51"/>
                  <a:gd name="T10" fmla="*/ 102 w 102"/>
                  <a:gd name="T11" fmla="*/ 51 h 51"/>
                  <a:gd name="T12" fmla="*/ 99 w 102"/>
                  <a:gd name="T13" fmla="*/ 19 h 51"/>
                  <a:gd name="T14" fmla="*/ 35 w 102"/>
                  <a:gd name="T15" fmla="*/ 0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51">
                    <a:moveTo>
                      <a:pt x="35" y="0"/>
                    </a:moveTo>
                    <a:cubicBezTo>
                      <a:pt x="25" y="0"/>
                      <a:pt x="15" y="2"/>
                      <a:pt x="5" y="8"/>
                    </a:cubicBezTo>
                    <a:cubicBezTo>
                      <a:pt x="5" y="9"/>
                      <a:pt x="5" y="9"/>
                      <a:pt x="5" y="9"/>
                    </a:cubicBezTo>
                    <a:cubicBezTo>
                      <a:pt x="3" y="13"/>
                      <a:pt x="1" y="17"/>
                      <a:pt x="0" y="21"/>
                    </a:cubicBezTo>
                    <a:cubicBezTo>
                      <a:pt x="18" y="16"/>
                      <a:pt x="36" y="11"/>
                      <a:pt x="54" y="9"/>
                    </a:cubicBezTo>
                    <a:cubicBezTo>
                      <a:pt x="61" y="34"/>
                      <a:pt x="77" y="51"/>
                      <a:pt x="102" y="51"/>
                    </a:cubicBezTo>
                    <a:cubicBezTo>
                      <a:pt x="102" y="41"/>
                      <a:pt x="102" y="30"/>
                      <a:pt x="99" y="19"/>
                    </a:cubicBezTo>
                    <a:cubicBezTo>
                      <a:pt x="79" y="11"/>
                      <a:pt x="57" y="0"/>
                      <a:pt x="35" y="0"/>
                    </a:cubicBezTo>
                  </a:path>
                </a:pathLst>
              </a:custGeom>
              <a:solidFill>
                <a:srgbClr val="F157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192">
                <a:extLst>
                  <a:ext uri="{FF2B5EF4-FFF2-40B4-BE49-F238E27FC236}">
                    <a16:creationId xmlns:a16="http://schemas.microsoft.com/office/drawing/2014/main" id="{8EC1F80D-D4DB-43B9-B226-72531F2EC1A5}"/>
                  </a:ext>
                </a:extLst>
              </p:cNvPr>
              <p:cNvSpPr>
                <a:spLocks noEditPoints="1"/>
              </p:cNvSpPr>
              <p:nvPr/>
            </p:nvSpPr>
            <p:spPr bwMode="auto">
              <a:xfrm>
                <a:off x="1284287" y="2513013"/>
                <a:ext cx="354013" cy="406400"/>
              </a:xfrm>
              <a:custGeom>
                <a:avLst/>
                <a:gdLst>
                  <a:gd name="T0" fmla="*/ 79 w 94"/>
                  <a:gd name="T1" fmla="*/ 50 h 108"/>
                  <a:gd name="T2" fmla="*/ 17 w 94"/>
                  <a:gd name="T3" fmla="*/ 4 h 108"/>
                  <a:gd name="T4" fmla="*/ 42 w 94"/>
                  <a:gd name="T5" fmla="*/ 41 h 108"/>
                  <a:gd name="T6" fmla="*/ 47 w 94"/>
                  <a:gd name="T7" fmla="*/ 51 h 108"/>
                  <a:gd name="T8" fmla="*/ 43 w 94"/>
                  <a:gd name="T9" fmla="*/ 52 h 108"/>
                  <a:gd name="T10" fmla="*/ 4 w 94"/>
                  <a:gd name="T11" fmla="*/ 65 h 108"/>
                  <a:gd name="T12" fmla="*/ 12 w 94"/>
                  <a:gd name="T13" fmla="*/ 99 h 108"/>
                  <a:gd name="T14" fmla="*/ 40 w 94"/>
                  <a:gd name="T15" fmla="*/ 97 h 108"/>
                  <a:gd name="T16" fmla="*/ 53 w 94"/>
                  <a:gd name="T17" fmla="*/ 92 h 108"/>
                  <a:gd name="T18" fmla="*/ 55 w 94"/>
                  <a:gd name="T19" fmla="*/ 91 h 108"/>
                  <a:gd name="T20" fmla="*/ 55 w 94"/>
                  <a:gd name="T21" fmla="*/ 98 h 108"/>
                  <a:gd name="T22" fmla="*/ 92 w 94"/>
                  <a:gd name="T23" fmla="*/ 86 h 108"/>
                  <a:gd name="T24" fmla="*/ 79 w 94"/>
                  <a:gd name="T25" fmla="*/ 50 h 108"/>
                  <a:gd name="T26" fmla="*/ 72 w 94"/>
                  <a:gd name="T27" fmla="*/ 81 h 108"/>
                  <a:gd name="T28" fmla="*/ 59 w 94"/>
                  <a:gd name="T29" fmla="*/ 87 h 108"/>
                  <a:gd name="T30" fmla="*/ 53 w 94"/>
                  <a:gd name="T31" fmla="*/ 61 h 108"/>
                  <a:gd name="T32" fmla="*/ 53 w 94"/>
                  <a:gd name="T33" fmla="*/ 61 h 108"/>
                  <a:gd name="T34" fmla="*/ 72 w 94"/>
                  <a:gd name="T35" fmla="*/ 58 h 108"/>
                  <a:gd name="T36" fmla="*/ 73 w 94"/>
                  <a:gd name="T37" fmla="*/ 60 h 108"/>
                  <a:gd name="T38" fmla="*/ 72 w 94"/>
                  <a:gd name="T39" fmla="*/ 8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08">
                    <a:moveTo>
                      <a:pt x="79" y="50"/>
                    </a:moveTo>
                    <a:cubicBezTo>
                      <a:pt x="79" y="50"/>
                      <a:pt x="27" y="0"/>
                      <a:pt x="17" y="4"/>
                    </a:cubicBezTo>
                    <a:cubicBezTo>
                      <a:pt x="0" y="8"/>
                      <a:pt x="38" y="36"/>
                      <a:pt x="42" y="41"/>
                    </a:cubicBezTo>
                    <a:cubicBezTo>
                      <a:pt x="44" y="44"/>
                      <a:pt x="46" y="47"/>
                      <a:pt x="47" y="51"/>
                    </a:cubicBezTo>
                    <a:cubicBezTo>
                      <a:pt x="46" y="51"/>
                      <a:pt x="45" y="51"/>
                      <a:pt x="43" y="52"/>
                    </a:cubicBezTo>
                    <a:cubicBezTo>
                      <a:pt x="34" y="54"/>
                      <a:pt x="8" y="59"/>
                      <a:pt x="4" y="65"/>
                    </a:cubicBezTo>
                    <a:cubicBezTo>
                      <a:pt x="4" y="65"/>
                      <a:pt x="3" y="99"/>
                      <a:pt x="12" y="99"/>
                    </a:cubicBezTo>
                    <a:cubicBezTo>
                      <a:pt x="21" y="99"/>
                      <a:pt x="30" y="96"/>
                      <a:pt x="40" y="97"/>
                    </a:cubicBezTo>
                    <a:cubicBezTo>
                      <a:pt x="45" y="97"/>
                      <a:pt x="50" y="95"/>
                      <a:pt x="53" y="92"/>
                    </a:cubicBezTo>
                    <a:cubicBezTo>
                      <a:pt x="54" y="92"/>
                      <a:pt x="55" y="92"/>
                      <a:pt x="55" y="91"/>
                    </a:cubicBezTo>
                    <a:cubicBezTo>
                      <a:pt x="54" y="93"/>
                      <a:pt x="53" y="96"/>
                      <a:pt x="55" y="98"/>
                    </a:cubicBezTo>
                    <a:cubicBezTo>
                      <a:pt x="59" y="108"/>
                      <a:pt x="91" y="92"/>
                      <a:pt x="92" y="86"/>
                    </a:cubicBezTo>
                    <a:cubicBezTo>
                      <a:pt x="94" y="80"/>
                      <a:pt x="87" y="59"/>
                      <a:pt x="79" y="50"/>
                    </a:cubicBezTo>
                    <a:close/>
                    <a:moveTo>
                      <a:pt x="72" y="81"/>
                    </a:moveTo>
                    <a:cubicBezTo>
                      <a:pt x="69" y="82"/>
                      <a:pt x="64" y="84"/>
                      <a:pt x="59" y="87"/>
                    </a:cubicBezTo>
                    <a:cubicBezTo>
                      <a:pt x="58" y="84"/>
                      <a:pt x="52" y="67"/>
                      <a:pt x="53" y="61"/>
                    </a:cubicBezTo>
                    <a:cubicBezTo>
                      <a:pt x="53" y="61"/>
                      <a:pt x="53" y="61"/>
                      <a:pt x="53" y="61"/>
                    </a:cubicBezTo>
                    <a:cubicBezTo>
                      <a:pt x="58" y="56"/>
                      <a:pt x="67" y="56"/>
                      <a:pt x="72" y="58"/>
                    </a:cubicBezTo>
                    <a:cubicBezTo>
                      <a:pt x="73" y="59"/>
                      <a:pt x="73" y="59"/>
                      <a:pt x="73" y="60"/>
                    </a:cubicBezTo>
                    <a:cubicBezTo>
                      <a:pt x="75" y="66"/>
                      <a:pt x="78" y="80"/>
                      <a:pt x="72" y="81"/>
                    </a:cubicBezTo>
                    <a:close/>
                  </a:path>
                </a:pathLst>
              </a:custGeom>
              <a:solidFill>
                <a:srgbClr val="F3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93">
                <a:extLst>
                  <a:ext uri="{FF2B5EF4-FFF2-40B4-BE49-F238E27FC236}">
                    <a16:creationId xmlns:a16="http://schemas.microsoft.com/office/drawing/2014/main" id="{2A969474-A11E-4E30-8C62-41493DB13579}"/>
                  </a:ext>
                </a:extLst>
              </p:cNvPr>
              <p:cNvSpPr>
                <a:spLocks/>
              </p:cNvSpPr>
              <p:nvPr/>
            </p:nvSpPr>
            <p:spPr bwMode="auto">
              <a:xfrm>
                <a:off x="1570037" y="2851151"/>
                <a:ext cx="893763" cy="1155700"/>
              </a:xfrm>
              <a:custGeom>
                <a:avLst/>
                <a:gdLst>
                  <a:gd name="T0" fmla="*/ 0 w 237"/>
                  <a:gd name="T1" fmla="*/ 88 h 306"/>
                  <a:gd name="T2" fmla="*/ 101 w 237"/>
                  <a:gd name="T3" fmla="*/ 292 h 306"/>
                  <a:gd name="T4" fmla="*/ 233 w 237"/>
                  <a:gd name="T5" fmla="*/ 149 h 306"/>
                  <a:gd name="T6" fmla="*/ 224 w 237"/>
                  <a:gd name="T7" fmla="*/ 0 h 306"/>
                  <a:gd name="T8" fmla="*/ 144 w 237"/>
                  <a:gd name="T9" fmla="*/ 100 h 306"/>
                  <a:gd name="T10" fmla="*/ 109 w 237"/>
                  <a:gd name="T11" fmla="*/ 120 h 306"/>
                  <a:gd name="T12" fmla="*/ 51 w 237"/>
                  <a:gd name="T13" fmla="*/ 32 h 306"/>
                  <a:gd name="T14" fmla="*/ 0 w 237"/>
                  <a:gd name="T15" fmla="*/ 88 h 3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306">
                    <a:moveTo>
                      <a:pt x="0" y="88"/>
                    </a:moveTo>
                    <a:cubicBezTo>
                      <a:pt x="0" y="88"/>
                      <a:pt x="73" y="277"/>
                      <a:pt x="101" y="292"/>
                    </a:cubicBezTo>
                    <a:cubicBezTo>
                      <a:pt x="130" y="306"/>
                      <a:pt x="233" y="149"/>
                      <a:pt x="233" y="149"/>
                    </a:cubicBezTo>
                    <a:cubicBezTo>
                      <a:pt x="233" y="149"/>
                      <a:pt x="237" y="0"/>
                      <a:pt x="224" y="0"/>
                    </a:cubicBezTo>
                    <a:cubicBezTo>
                      <a:pt x="211" y="0"/>
                      <a:pt x="159" y="62"/>
                      <a:pt x="144" y="100"/>
                    </a:cubicBezTo>
                    <a:cubicBezTo>
                      <a:pt x="129" y="138"/>
                      <a:pt x="129" y="157"/>
                      <a:pt x="109" y="120"/>
                    </a:cubicBezTo>
                    <a:cubicBezTo>
                      <a:pt x="88" y="82"/>
                      <a:pt x="51" y="32"/>
                      <a:pt x="51" y="32"/>
                    </a:cubicBezTo>
                    <a:cubicBezTo>
                      <a:pt x="29" y="53"/>
                      <a:pt x="0" y="88"/>
                      <a:pt x="0" y="88"/>
                    </a:cubicBezTo>
                    <a:close/>
                  </a:path>
                </a:pathLst>
              </a:custGeom>
              <a:solidFill>
                <a:srgbClr val="BDD9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94">
                <a:extLst>
                  <a:ext uri="{FF2B5EF4-FFF2-40B4-BE49-F238E27FC236}">
                    <a16:creationId xmlns:a16="http://schemas.microsoft.com/office/drawing/2014/main" id="{B058034C-4911-4ED2-A25D-BFA37F872EE7}"/>
                  </a:ext>
                </a:extLst>
              </p:cNvPr>
              <p:cNvSpPr>
                <a:spLocks/>
              </p:cNvSpPr>
              <p:nvPr/>
            </p:nvSpPr>
            <p:spPr bwMode="auto">
              <a:xfrm>
                <a:off x="2419350" y="1690688"/>
                <a:ext cx="735013" cy="930275"/>
              </a:xfrm>
              <a:custGeom>
                <a:avLst/>
                <a:gdLst>
                  <a:gd name="T0" fmla="*/ 195 w 195"/>
                  <a:gd name="T1" fmla="*/ 8 h 247"/>
                  <a:gd name="T2" fmla="*/ 165 w 195"/>
                  <a:gd name="T3" fmla="*/ 14 h 247"/>
                  <a:gd name="T4" fmla="*/ 116 w 195"/>
                  <a:gd name="T5" fmla="*/ 94 h 247"/>
                  <a:gd name="T6" fmla="*/ 114 w 195"/>
                  <a:gd name="T7" fmla="*/ 169 h 247"/>
                  <a:gd name="T8" fmla="*/ 109 w 195"/>
                  <a:gd name="T9" fmla="*/ 223 h 247"/>
                  <a:gd name="T10" fmla="*/ 31 w 195"/>
                  <a:gd name="T11" fmla="*/ 225 h 247"/>
                  <a:gd name="T12" fmla="*/ 19 w 195"/>
                  <a:gd name="T13" fmla="*/ 104 h 247"/>
                  <a:gd name="T14" fmla="*/ 23 w 195"/>
                  <a:gd name="T15" fmla="*/ 90 h 247"/>
                  <a:gd name="T16" fmla="*/ 35 w 195"/>
                  <a:gd name="T17" fmla="*/ 60 h 247"/>
                  <a:gd name="T18" fmla="*/ 150 w 195"/>
                  <a:gd name="T19" fmla="*/ 2 h 247"/>
                  <a:gd name="T20" fmla="*/ 195 w 195"/>
                  <a:gd name="T21"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247">
                    <a:moveTo>
                      <a:pt x="195" y="8"/>
                    </a:moveTo>
                    <a:cubicBezTo>
                      <a:pt x="195" y="8"/>
                      <a:pt x="176" y="6"/>
                      <a:pt x="165" y="14"/>
                    </a:cubicBezTo>
                    <a:cubicBezTo>
                      <a:pt x="155" y="23"/>
                      <a:pt x="130" y="27"/>
                      <a:pt x="116" y="94"/>
                    </a:cubicBezTo>
                    <a:cubicBezTo>
                      <a:pt x="102" y="161"/>
                      <a:pt x="114" y="169"/>
                      <a:pt x="114" y="169"/>
                    </a:cubicBezTo>
                    <a:cubicBezTo>
                      <a:pt x="114" y="169"/>
                      <a:pt x="129" y="199"/>
                      <a:pt x="109" y="223"/>
                    </a:cubicBezTo>
                    <a:cubicBezTo>
                      <a:pt x="90" y="247"/>
                      <a:pt x="52" y="238"/>
                      <a:pt x="31" y="225"/>
                    </a:cubicBezTo>
                    <a:cubicBezTo>
                      <a:pt x="0" y="207"/>
                      <a:pt x="6" y="145"/>
                      <a:pt x="19" y="104"/>
                    </a:cubicBezTo>
                    <a:cubicBezTo>
                      <a:pt x="20" y="98"/>
                      <a:pt x="21" y="94"/>
                      <a:pt x="23" y="90"/>
                    </a:cubicBezTo>
                    <a:cubicBezTo>
                      <a:pt x="27" y="80"/>
                      <a:pt x="29" y="70"/>
                      <a:pt x="35" y="60"/>
                    </a:cubicBezTo>
                    <a:cubicBezTo>
                      <a:pt x="54" y="29"/>
                      <a:pt x="89" y="0"/>
                      <a:pt x="150" y="2"/>
                    </a:cubicBezTo>
                    <a:cubicBezTo>
                      <a:pt x="150" y="2"/>
                      <a:pt x="178" y="0"/>
                      <a:pt x="195" y="8"/>
                    </a:cubicBezTo>
                    <a:close/>
                  </a:path>
                </a:pathLst>
              </a:custGeom>
              <a:solidFill>
                <a:srgbClr val="351F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95">
                <a:extLst>
                  <a:ext uri="{FF2B5EF4-FFF2-40B4-BE49-F238E27FC236}">
                    <a16:creationId xmlns:a16="http://schemas.microsoft.com/office/drawing/2014/main" id="{2A0942EC-8FC4-40A3-AD17-5A4B1E641B17}"/>
                  </a:ext>
                </a:extLst>
              </p:cNvPr>
              <p:cNvSpPr>
                <a:spLocks/>
              </p:cNvSpPr>
              <p:nvPr/>
            </p:nvSpPr>
            <p:spPr bwMode="auto">
              <a:xfrm>
                <a:off x="2482850" y="1908176"/>
                <a:ext cx="414338" cy="196850"/>
              </a:xfrm>
              <a:custGeom>
                <a:avLst/>
                <a:gdLst>
                  <a:gd name="T0" fmla="*/ 8 w 110"/>
                  <a:gd name="T1" fmla="*/ 27 h 52"/>
                  <a:gd name="T2" fmla="*/ 2 w 110"/>
                  <a:gd name="T3" fmla="*/ 46 h 52"/>
                  <a:gd name="T4" fmla="*/ 0 w 110"/>
                  <a:gd name="T5" fmla="*/ 52 h 52"/>
                  <a:gd name="T6" fmla="*/ 28 w 110"/>
                  <a:gd name="T7" fmla="*/ 36 h 52"/>
                  <a:gd name="T8" fmla="*/ 108 w 110"/>
                  <a:gd name="T9" fmla="*/ 5 h 52"/>
                  <a:gd name="T10" fmla="*/ 110 w 110"/>
                  <a:gd name="T11" fmla="*/ 0 h 52"/>
                  <a:gd name="T12" fmla="*/ 8 w 110"/>
                  <a:gd name="T13" fmla="*/ 27 h 52"/>
                </a:gdLst>
                <a:ahLst/>
                <a:cxnLst>
                  <a:cxn ang="0">
                    <a:pos x="T0" y="T1"/>
                  </a:cxn>
                  <a:cxn ang="0">
                    <a:pos x="T2" y="T3"/>
                  </a:cxn>
                  <a:cxn ang="0">
                    <a:pos x="T4" y="T5"/>
                  </a:cxn>
                  <a:cxn ang="0">
                    <a:pos x="T6" y="T7"/>
                  </a:cxn>
                  <a:cxn ang="0">
                    <a:pos x="T8" y="T9"/>
                  </a:cxn>
                  <a:cxn ang="0">
                    <a:pos x="T10" y="T11"/>
                  </a:cxn>
                  <a:cxn ang="0">
                    <a:pos x="T12" y="T13"/>
                  </a:cxn>
                </a:cxnLst>
                <a:rect l="0" t="0" r="r" b="b"/>
                <a:pathLst>
                  <a:path w="110" h="52">
                    <a:moveTo>
                      <a:pt x="8" y="27"/>
                    </a:moveTo>
                    <a:cubicBezTo>
                      <a:pt x="4" y="38"/>
                      <a:pt x="4" y="36"/>
                      <a:pt x="2" y="46"/>
                    </a:cubicBezTo>
                    <a:cubicBezTo>
                      <a:pt x="1" y="47"/>
                      <a:pt x="0" y="49"/>
                      <a:pt x="0" y="52"/>
                    </a:cubicBezTo>
                    <a:cubicBezTo>
                      <a:pt x="12" y="45"/>
                      <a:pt x="14" y="43"/>
                      <a:pt x="28" y="36"/>
                    </a:cubicBezTo>
                    <a:cubicBezTo>
                      <a:pt x="53" y="23"/>
                      <a:pt x="80" y="12"/>
                      <a:pt x="108" y="5"/>
                    </a:cubicBezTo>
                    <a:cubicBezTo>
                      <a:pt x="109" y="3"/>
                      <a:pt x="109" y="2"/>
                      <a:pt x="110" y="0"/>
                    </a:cubicBezTo>
                    <a:cubicBezTo>
                      <a:pt x="74" y="4"/>
                      <a:pt x="39" y="10"/>
                      <a:pt x="8" y="27"/>
                    </a:cubicBezTo>
                    <a:close/>
                  </a:path>
                </a:pathLst>
              </a:custGeom>
              <a:solidFill>
                <a:srgbClr val="180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96">
                <a:extLst>
                  <a:ext uri="{FF2B5EF4-FFF2-40B4-BE49-F238E27FC236}">
                    <a16:creationId xmlns:a16="http://schemas.microsoft.com/office/drawing/2014/main" id="{BB814665-FA2D-4EEF-BFFF-992CF7423130}"/>
                  </a:ext>
                </a:extLst>
              </p:cNvPr>
              <p:cNvSpPr>
                <a:spLocks/>
              </p:cNvSpPr>
              <p:nvPr/>
            </p:nvSpPr>
            <p:spPr bwMode="auto">
              <a:xfrm>
                <a:off x="2482850" y="1776413"/>
                <a:ext cx="773113" cy="306388"/>
              </a:xfrm>
              <a:custGeom>
                <a:avLst/>
                <a:gdLst>
                  <a:gd name="T0" fmla="*/ 15 w 205"/>
                  <a:gd name="T1" fmla="*/ 38 h 81"/>
                  <a:gd name="T2" fmla="*/ 205 w 205"/>
                  <a:gd name="T3" fmla="*/ 5 h 81"/>
                  <a:gd name="T4" fmla="*/ 205 w 205"/>
                  <a:gd name="T5" fmla="*/ 23 h 81"/>
                  <a:gd name="T6" fmla="*/ 23 w 205"/>
                  <a:gd name="T7" fmla="*/ 69 h 81"/>
                  <a:gd name="T8" fmla="*/ 0 w 205"/>
                  <a:gd name="T9" fmla="*/ 81 h 81"/>
                  <a:gd name="T10" fmla="*/ 15 w 205"/>
                  <a:gd name="T11" fmla="*/ 38 h 81"/>
                </a:gdLst>
                <a:ahLst/>
                <a:cxnLst>
                  <a:cxn ang="0">
                    <a:pos x="T0" y="T1"/>
                  </a:cxn>
                  <a:cxn ang="0">
                    <a:pos x="T2" y="T3"/>
                  </a:cxn>
                  <a:cxn ang="0">
                    <a:pos x="T4" y="T5"/>
                  </a:cxn>
                  <a:cxn ang="0">
                    <a:pos x="T6" y="T7"/>
                  </a:cxn>
                  <a:cxn ang="0">
                    <a:pos x="T8" y="T9"/>
                  </a:cxn>
                  <a:cxn ang="0">
                    <a:pos x="T10" y="T11"/>
                  </a:cxn>
                </a:cxnLst>
                <a:rect l="0" t="0" r="r" b="b"/>
                <a:pathLst>
                  <a:path w="205" h="81">
                    <a:moveTo>
                      <a:pt x="15" y="38"/>
                    </a:moveTo>
                    <a:cubicBezTo>
                      <a:pt x="83" y="3"/>
                      <a:pt x="128" y="0"/>
                      <a:pt x="205" y="5"/>
                    </a:cubicBezTo>
                    <a:cubicBezTo>
                      <a:pt x="205" y="23"/>
                      <a:pt x="205" y="23"/>
                      <a:pt x="205" y="23"/>
                    </a:cubicBezTo>
                    <a:cubicBezTo>
                      <a:pt x="141" y="24"/>
                      <a:pt x="76" y="41"/>
                      <a:pt x="23" y="69"/>
                    </a:cubicBezTo>
                    <a:cubicBezTo>
                      <a:pt x="8" y="76"/>
                      <a:pt x="0" y="81"/>
                      <a:pt x="0" y="81"/>
                    </a:cubicBezTo>
                    <a:lnTo>
                      <a:pt x="15" y="38"/>
                    </a:lnTo>
                    <a:close/>
                  </a:path>
                </a:pathLst>
              </a:custGeom>
              <a:solidFill>
                <a:srgbClr val="08B3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Oval 197">
                <a:extLst>
                  <a:ext uri="{FF2B5EF4-FFF2-40B4-BE49-F238E27FC236}">
                    <a16:creationId xmlns:a16="http://schemas.microsoft.com/office/drawing/2014/main" id="{CDE92BE6-697B-4EDA-AADB-0CDD1C45F3FE}"/>
                  </a:ext>
                </a:extLst>
              </p:cNvPr>
              <p:cNvSpPr>
                <a:spLocks noChangeArrowheads="1"/>
              </p:cNvSpPr>
              <p:nvPr/>
            </p:nvSpPr>
            <p:spPr bwMode="auto">
              <a:xfrm>
                <a:off x="3055938" y="1633538"/>
                <a:ext cx="384175" cy="411163"/>
              </a:xfrm>
              <a:prstGeom prst="ellipse">
                <a:avLst/>
              </a:prstGeom>
              <a:solidFill>
                <a:srgbClr val="8892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Oval 198">
                <a:extLst>
                  <a:ext uri="{FF2B5EF4-FFF2-40B4-BE49-F238E27FC236}">
                    <a16:creationId xmlns:a16="http://schemas.microsoft.com/office/drawing/2014/main" id="{7FA5A893-6D92-4A28-B66D-A8EF76756731}"/>
                  </a:ext>
                </a:extLst>
              </p:cNvPr>
              <p:cNvSpPr>
                <a:spLocks noChangeArrowheads="1"/>
              </p:cNvSpPr>
              <p:nvPr/>
            </p:nvSpPr>
            <p:spPr bwMode="auto">
              <a:xfrm>
                <a:off x="3067050" y="1633538"/>
                <a:ext cx="373063" cy="411163"/>
              </a:xfrm>
              <a:prstGeom prst="ellipse">
                <a:avLst/>
              </a:prstGeom>
              <a:solidFill>
                <a:srgbClr val="EAE8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Oval 199">
                <a:extLst>
                  <a:ext uri="{FF2B5EF4-FFF2-40B4-BE49-F238E27FC236}">
                    <a16:creationId xmlns:a16="http://schemas.microsoft.com/office/drawing/2014/main" id="{BF715BD6-57B5-4085-B4DD-190CD92B2FFF}"/>
                  </a:ext>
                </a:extLst>
              </p:cNvPr>
              <p:cNvSpPr>
                <a:spLocks noChangeArrowheads="1"/>
              </p:cNvSpPr>
              <p:nvPr/>
            </p:nvSpPr>
            <p:spPr bwMode="auto">
              <a:xfrm>
                <a:off x="3055938" y="1633538"/>
                <a:ext cx="384175" cy="411163"/>
              </a:xfrm>
              <a:prstGeom prst="ellipse">
                <a:avLst/>
              </a:prstGeom>
              <a:solidFill>
                <a:srgbClr val="7881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Oval 200">
                <a:extLst>
                  <a:ext uri="{FF2B5EF4-FFF2-40B4-BE49-F238E27FC236}">
                    <a16:creationId xmlns:a16="http://schemas.microsoft.com/office/drawing/2014/main" id="{C2FD14FA-CD1E-4CAF-9042-AA66DDA361E4}"/>
                  </a:ext>
                </a:extLst>
              </p:cNvPr>
              <p:cNvSpPr>
                <a:spLocks noChangeArrowheads="1"/>
              </p:cNvSpPr>
              <p:nvPr/>
            </p:nvSpPr>
            <p:spPr bwMode="auto">
              <a:xfrm>
                <a:off x="3067050" y="1633538"/>
                <a:ext cx="373063" cy="411163"/>
              </a:xfrm>
              <a:prstGeom prst="ellipse">
                <a:avLst/>
              </a:prstGeom>
              <a:solidFill>
                <a:srgbClr val="85B3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201">
                <a:extLst>
                  <a:ext uri="{FF2B5EF4-FFF2-40B4-BE49-F238E27FC236}">
                    <a16:creationId xmlns:a16="http://schemas.microsoft.com/office/drawing/2014/main" id="{0FCC2315-402C-455B-947C-6A17F4563980}"/>
                  </a:ext>
                </a:extLst>
              </p:cNvPr>
              <p:cNvSpPr>
                <a:spLocks/>
              </p:cNvSpPr>
              <p:nvPr/>
            </p:nvSpPr>
            <p:spPr bwMode="auto">
              <a:xfrm>
                <a:off x="3067050" y="1633538"/>
                <a:ext cx="298450" cy="411163"/>
              </a:xfrm>
              <a:custGeom>
                <a:avLst/>
                <a:gdLst>
                  <a:gd name="T0" fmla="*/ 31 w 79"/>
                  <a:gd name="T1" fmla="*/ 44 h 109"/>
                  <a:gd name="T2" fmla="*/ 51 w 79"/>
                  <a:gd name="T3" fmla="*/ 0 h 109"/>
                  <a:gd name="T4" fmla="*/ 50 w 79"/>
                  <a:gd name="T5" fmla="*/ 0 h 109"/>
                  <a:gd name="T6" fmla="*/ 0 w 79"/>
                  <a:gd name="T7" fmla="*/ 54 h 109"/>
                  <a:gd name="T8" fmla="*/ 50 w 79"/>
                  <a:gd name="T9" fmla="*/ 109 h 109"/>
                  <a:gd name="T10" fmla="*/ 79 w 79"/>
                  <a:gd name="T11" fmla="*/ 99 h 109"/>
                  <a:gd name="T12" fmla="*/ 31 w 79"/>
                  <a:gd name="T13" fmla="*/ 44 h 109"/>
                </a:gdLst>
                <a:ahLst/>
                <a:cxnLst>
                  <a:cxn ang="0">
                    <a:pos x="T0" y="T1"/>
                  </a:cxn>
                  <a:cxn ang="0">
                    <a:pos x="T2" y="T3"/>
                  </a:cxn>
                  <a:cxn ang="0">
                    <a:pos x="T4" y="T5"/>
                  </a:cxn>
                  <a:cxn ang="0">
                    <a:pos x="T6" y="T7"/>
                  </a:cxn>
                  <a:cxn ang="0">
                    <a:pos x="T8" y="T9"/>
                  </a:cxn>
                  <a:cxn ang="0">
                    <a:pos x="T10" y="T11"/>
                  </a:cxn>
                  <a:cxn ang="0">
                    <a:pos x="T12" y="T13"/>
                  </a:cxn>
                </a:cxnLst>
                <a:rect l="0" t="0" r="r" b="b"/>
                <a:pathLst>
                  <a:path w="79" h="109">
                    <a:moveTo>
                      <a:pt x="31" y="44"/>
                    </a:moveTo>
                    <a:cubicBezTo>
                      <a:pt x="31" y="26"/>
                      <a:pt x="39" y="10"/>
                      <a:pt x="51" y="0"/>
                    </a:cubicBezTo>
                    <a:cubicBezTo>
                      <a:pt x="51" y="0"/>
                      <a:pt x="50" y="0"/>
                      <a:pt x="50" y="0"/>
                    </a:cubicBezTo>
                    <a:cubicBezTo>
                      <a:pt x="22" y="0"/>
                      <a:pt x="0" y="24"/>
                      <a:pt x="0" y="54"/>
                    </a:cubicBezTo>
                    <a:cubicBezTo>
                      <a:pt x="0" y="85"/>
                      <a:pt x="22" y="109"/>
                      <a:pt x="50" y="109"/>
                    </a:cubicBezTo>
                    <a:cubicBezTo>
                      <a:pt x="61" y="109"/>
                      <a:pt x="71" y="105"/>
                      <a:pt x="79" y="99"/>
                    </a:cubicBezTo>
                    <a:cubicBezTo>
                      <a:pt x="52" y="98"/>
                      <a:pt x="31" y="74"/>
                      <a:pt x="31" y="44"/>
                    </a:cubicBezTo>
                    <a:close/>
                  </a:path>
                </a:pathLst>
              </a:custGeom>
              <a:solidFill>
                <a:srgbClr val="EAE8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Oval 202">
                <a:extLst>
                  <a:ext uri="{FF2B5EF4-FFF2-40B4-BE49-F238E27FC236}">
                    <a16:creationId xmlns:a16="http://schemas.microsoft.com/office/drawing/2014/main" id="{56CBF9C8-0D71-4198-9811-F2FB640032F8}"/>
                  </a:ext>
                </a:extLst>
              </p:cNvPr>
              <p:cNvSpPr>
                <a:spLocks noChangeArrowheads="1"/>
              </p:cNvSpPr>
              <p:nvPr/>
            </p:nvSpPr>
            <p:spPr bwMode="auto">
              <a:xfrm>
                <a:off x="3228975" y="1798638"/>
                <a:ext cx="57150" cy="60325"/>
              </a:xfrm>
              <a:prstGeom prst="ellipse">
                <a:avLst/>
              </a:prstGeom>
              <a:solidFill>
                <a:srgbClr val="8892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203">
                <a:extLst>
                  <a:ext uri="{FF2B5EF4-FFF2-40B4-BE49-F238E27FC236}">
                    <a16:creationId xmlns:a16="http://schemas.microsoft.com/office/drawing/2014/main" id="{B463E3D2-6463-4F14-8024-9053EA197E1B}"/>
                  </a:ext>
                </a:extLst>
              </p:cNvPr>
              <p:cNvSpPr>
                <a:spLocks/>
              </p:cNvSpPr>
              <p:nvPr/>
            </p:nvSpPr>
            <p:spPr bwMode="auto">
              <a:xfrm>
                <a:off x="1084262" y="2036763"/>
                <a:ext cx="515938" cy="736600"/>
              </a:xfrm>
              <a:custGeom>
                <a:avLst/>
                <a:gdLst>
                  <a:gd name="T0" fmla="*/ 4 w 137"/>
                  <a:gd name="T1" fmla="*/ 195 h 195"/>
                  <a:gd name="T2" fmla="*/ 2 w 137"/>
                  <a:gd name="T3" fmla="*/ 195 h 195"/>
                  <a:gd name="T4" fmla="*/ 1 w 137"/>
                  <a:gd name="T5" fmla="*/ 190 h 195"/>
                  <a:gd name="T6" fmla="*/ 131 w 137"/>
                  <a:gd name="T7" fmla="*/ 2 h 195"/>
                  <a:gd name="T8" fmla="*/ 135 w 137"/>
                  <a:gd name="T9" fmla="*/ 1 h 195"/>
                  <a:gd name="T10" fmla="*/ 136 w 137"/>
                  <a:gd name="T11" fmla="*/ 6 h 195"/>
                  <a:gd name="T12" fmla="*/ 7 w 137"/>
                  <a:gd name="T13" fmla="*/ 194 h 195"/>
                  <a:gd name="T14" fmla="*/ 4 w 137"/>
                  <a:gd name="T15" fmla="*/ 195 h 1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195">
                    <a:moveTo>
                      <a:pt x="4" y="195"/>
                    </a:moveTo>
                    <a:cubicBezTo>
                      <a:pt x="3" y="195"/>
                      <a:pt x="2" y="195"/>
                      <a:pt x="2" y="195"/>
                    </a:cubicBezTo>
                    <a:cubicBezTo>
                      <a:pt x="0" y="194"/>
                      <a:pt x="0" y="191"/>
                      <a:pt x="1" y="190"/>
                    </a:cubicBezTo>
                    <a:cubicBezTo>
                      <a:pt x="131" y="2"/>
                      <a:pt x="131" y="2"/>
                      <a:pt x="131" y="2"/>
                    </a:cubicBezTo>
                    <a:cubicBezTo>
                      <a:pt x="132" y="1"/>
                      <a:pt x="134" y="0"/>
                      <a:pt x="135" y="1"/>
                    </a:cubicBezTo>
                    <a:cubicBezTo>
                      <a:pt x="137" y="2"/>
                      <a:pt x="137" y="4"/>
                      <a:pt x="136" y="6"/>
                    </a:cubicBezTo>
                    <a:cubicBezTo>
                      <a:pt x="7" y="194"/>
                      <a:pt x="7" y="194"/>
                      <a:pt x="7" y="194"/>
                    </a:cubicBezTo>
                    <a:cubicBezTo>
                      <a:pt x="6" y="195"/>
                      <a:pt x="5" y="195"/>
                      <a:pt x="4" y="195"/>
                    </a:cubicBezTo>
                    <a:close/>
                  </a:path>
                </a:pathLst>
              </a:custGeom>
              <a:solidFill>
                <a:srgbClr val="4459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204">
                <a:extLst>
                  <a:ext uri="{FF2B5EF4-FFF2-40B4-BE49-F238E27FC236}">
                    <a16:creationId xmlns:a16="http://schemas.microsoft.com/office/drawing/2014/main" id="{0C9946F1-BDDA-4456-95A0-6BE4DC40466F}"/>
                  </a:ext>
                </a:extLst>
              </p:cNvPr>
              <p:cNvSpPr>
                <a:spLocks/>
              </p:cNvSpPr>
              <p:nvPr/>
            </p:nvSpPr>
            <p:spPr bwMode="auto">
              <a:xfrm>
                <a:off x="247650" y="2773363"/>
                <a:ext cx="836613" cy="893763"/>
              </a:xfrm>
              <a:custGeom>
                <a:avLst/>
                <a:gdLst>
                  <a:gd name="T0" fmla="*/ 4 w 222"/>
                  <a:gd name="T1" fmla="*/ 237 h 237"/>
                  <a:gd name="T2" fmla="*/ 1 w 222"/>
                  <a:gd name="T3" fmla="*/ 236 h 237"/>
                  <a:gd name="T4" fmla="*/ 1 w 222"/>
                  <a:gd name="T5" fmla="*/ 231 h 237"/>
                  <a:gd name="T6" fmla="*/ 216 w 222"/>
                  <a:gd name="T7" fmla="*/ 1 h 237"/>
                  <a:gd name="T8" fmla="*/ 221 w 222"/>
                  <a:gd name="T9" fmla="*/ 1 h 237"/>
                  <a:gd name="T10" fmla="*/ 221 w 222"/>
                  <a:gd name="T11" fmla="*/ 6 h 237"/>
                  <a:gd name="T12" fmla="*/ 6 w 222"/>
                  <a:gd name="T13" fmla="*/ 236 h 237"/>
                  <a:gd name="T14" fmla="*/ 4 w 222"/>
                  <a:gd name="T15" fmla="*/ 237 h 2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 h="237">
                    <a:moveTo>
                      <a:pt x="4" y="237"/>
                    </a:moveTo>
                    <a:cubicBezTo>
                      <a:pt x="3" y="237"/>
                      <a:pt x="2" y="236"/>
                      <a:pt x="1" y="236"/>
                    </a:cubicBezTo>
                    <a:cubicBezTo>
                      <a:pt x="0" y="235"/>
                      <a:pt x="0" y="232"/>
                      <a:pt x="1" y="231"/>
                    </a:cubicBezTo>
                    <a:cubicBezTo>
                      <a:pt x="216" y="1"/>
                      <a:pt x="216" y="1"/>
                      <a:pt x="216" y="1"/>
                    </a:cubicBezTo>
                    <a:cubicBezTo>
                      <a:pt x="217" y="0"/>
                      <a:pt x="220" y="0"/>
                      <a:pt x="221" y="1"/>
                    </a:cubicBezTo>
                    <a:cubicBezTo>
                      <a:pt x="222" y="2"/>
                      <a:pt x="222" y="4"/>
                      <a:pt x="221" y="6"/>
                    </a:cubicBezTo>
                    <a:cubicBezTo>
                      <a:pt x="6" y="236"/>
                      <a:pt x="6" y="236"/>
                      <a:pt x="6" y="236"/>
                    </a:cubicBezTo>
                    <a:cubicBezTo>
                      <a:pt x="5" y="236"/>
                      <a:pt x="4" y="237"/>
                      <a:pt x="4" y="237"/>
                    </a:cubicBezTo>
                    <a:close/>
                  </a:path>
                </a:pathLst>
              </a:custGeom>
              <a:solidFill>
                <a:srgbClr val="4459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205">
                <a:extLst>
                  <a:ext uri="{FF2B5EF4-FFF2-40B4-BE49-F238E27FC236}">
                    <a16:creationId xmlns:a16="http://schemas.microsoft.com/office/drawing/2014/main" id="{F863EEAA-E683-4ED9-A324-F70E3E673670}"/>
                  </a:ext>
                </a:extLst>
              </p:cNvPr>
              <p:cNvSpPr>
                <a:spLocks/>
              </p:cNvSpPr>
              <p:nvPr/>
            </p:nvSpPr>
            <p:spPr bwMode="auto">
              <a:xfrm>
                <a:off x="406400" y="2305051"/>
                <a:ext cx="677863" cy="493713"/>
              </a:xfrm>
              <a:custGeom>
                <a:avLst/>
                <a:gdLst>
                  <a:gd name="T0" fmla="*/ 177 w 180"/>
                  <a:gd name="T1" fmla="*/ 131 h 131"/>
                  <a:gd name="T2" fmla="*/ 175 w 180"/>
                  <a:gd name="T3" fmla="*/ 130 h 131"/>
                  <a:gd name="T4" fmla="*/ 2 w 180"/>
                  <a:gd name="T5" fmla="*/ 6 h 131"/>
                  <a:gd name="T6" fmla="*/ 1 w 180"/>
                  <a:gd name="T7" fmla="*/ 2 h 131"/>
                  <a:gd name="T8" fmla="*/ 6 w 180"/>
                  <a:gd name="T9" fmla="*/ 1 h 131"/>
                  <a:gd name="T10" fmla="*/ 179 w 180"/>
                  <a:gd name="T11" fmla="*/ 125 h 131"/>
                  <a:gd name="T12" fmla="*/ 179 w 180"/>
                  <a:gd name="T13" fmla="*/ 130 h 131"/>
                  <a:gd name="T14" fmla="*/ 177 w 180"/>
                  <a:gd name="T15" fmla="*/ 131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0" h="131">
                    <a:moveTo>
                      <a:pt x="177" y="131"/>
                    </a:moveTo>
                    <a:cubicBezTo>
                      <a:pt x="176" y="131"/>
                      <a:pt x="175" y="131"/>
                      <a:pt x="175" y="130"/>
                    </a:cubicBezTo>
                    <a:cubicBezTo>
                      <a:pt x="2" y="6"/>
                      <a:pt x="2" y="6"/>
                      <a:pt x="2" y="6"/>
                    </a:cubicBezTo>
                    <a:cubicBezTo>
                      <a:pt x="0" y="5"/>
                      <a:pt x="0" y="3"/>
                      <a:pt x="1" y="2"/>
                    </a:cubicBezTo>
                    <a:cubicBezTo>
                      <a:pt x="2" y="0"/>
                      <a:pt x="4" y="0"/>
                      <a:pt x="6" y="1"/>
                    </a:cubicBezTo>
                    <a:cubicBezTo>
                      <a:pt x="179" y="125"/>
                      <a:pt x="179" y="125"/>
                      <a:pt x="179" y="125"/>
                    </a:cubicBezTo>
                    <a:cubicBezTo>
                      <a:pt x="180" y="126"/>
                      <a:pt x="180" y="128"/>
                      <a:pt x="179" y="130"/>
                    </a:cubicBezTo>
                    <a:cubicBezTo>
                      <a:pt x="179" y="130"/>
                      <a:pt x="178" y="131"/>
                      <a:pt x="177" y="131"/>
                    </a:cubicBezTo>
                    <a:close/>
                  </a:path>
                </a:pathLst>
              </a:custGeom>
              <a:solidFill>
                <a:srgbClr val="4459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206">
                <a:extLst>
                  <a:ext uri="{FF2B5EF4-FFF2-40B4-BE49-F238E27FC236}">
                    <a16:creationId xmlns:a16="http://schemas.microsoft.com/office/drawing/2014/main" id="{36AD2033-9B3B-4419-B508-495387B4B158}"/>
                  </a:ext>
                </a:extLst>
              </p:cNvPr>
              <p:cNvSpPr>
                <a:spLocks/>
              </p:cNvSpPr>
              <p:nvPr/>
            </p:nvSpPr>
            <p:spPr bwMode="auto">
              <a:xfrm>
                <a:off x="1057275" y="2773363"/>
                <a:ext cx="377825" cy="1516063"/>
              </a:xfrm>
              <a:custGeom>
                <a:avLst/>
                <a:gdLst>
                  <a:gd name="T0" fmla="*/ 96 w 100"/>
                  <a:gd name="T1" fmla="*/ 402 h 402"/>
                  <a:gd name="T2" fmla="*/ 92 w 100"/>
                  <a:gd name="T3" fmla="*/ 400 h 402"/>
                  <a:gd name="T4" fmla="*/ 0 w 100"/>
                  <a:gd name="T5" fmla="*/ 4 h 402"/>
                  <a:gd name="T6" fmla="*/ 3 w 100"/>
                  <a:gd name="T7" fmla="*/ 0 h 402"/>
                  <a:gd name="T8" fmla="*/ 7 w 100"/>
                  <a:gd name="T9" fmla="*/ 3 h 402"/>
                  <a:gd name="T10" fmla="*/ 99 w 100"/>
                  <a:gd name="T11" fmla="*/ 398 h 402"/>
                  <a:gd name="T12" fmla="*/ 97 w 100"/>
                  <a:gd name="T13" fmla="*/ 402 h 402"/>
                  <a:gd name="T14" fmla="*/ 96 w 100"/>
                  <a:gd name="T15" fmla="*/ 402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402">
                    <a:moveTo>
                      <a:pt x="96" y="402"/>
                    </a:moveTo>
                    <a:cubicBezTo>
                      <a:pt x="94" y="402"/>
                      <a:pt x="93" y="401"/>
                      <a:pt x="92" y="400"/>
                    </a:cubicBezTo>
                    <a:cubicBezTo>
                      <a:pt x="0" y="4"/>
                      <a:pt x="0" y="4"/>
                      <a:pt x="0" y="4"/>
                    </a:cubicBezTo>
                    <a:cubicBezTo>
                      <a:pt x="0" y="2"/>
                      <a:pt x="1" y="1"/>
                      <a:pt x="3" y="0"/>
                    </a:cubicBezTo>
                    <a:cubicBezTo>
                      <a:pt x="5" y="0"/>
                      <a:pt x="6" y="1"/>
                      <a:pt x="7" y="3"/>
                    </a:cubicBezTo>
                    <a:cubicBezTo>
                      <a:pt x="99" y="398"/>
                      <a:pt x="99" y="398"/>
                      <a:pt x="99" y="398"/>
                    </a:cubicBezTo>
                    <a:cubicBezTo>
                      <a:pt x="100" y="400"/>
                      <a:pt x="98" y="402"/>
                      <a:pt x="97" y="402"/>
                    </a:cubicBezTo>
                    <a:cubicBezTo>
                      <a:pt x="96" y="402"/>
                      <a:pt x="96" y="402"/>
                      <a:pt x="96" y="402"/>
                    </a:cubicBezTo>
                  </a:path>
                </a:pathLst>
              </a:custGeom>
              <a:solidFill>
                <a:srgbClr val="4459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Oval 207">
                <a:extLst>
                  <a:ext uri="{FF2B5EF4-FFF2-40B4-BE49-F238E27FC236}">
                    <a16:creationId xmlns:a16="http://schemas.microsoft.com/office/drawing/2014/main" id="{2D950E63-07F9-4D4D-97CD-5D799B0CFB6C}"/>
                  </a:ext>
                </a:extLst>
              </p:cNvPr>
              <p:cNvSpPr>
                <a:spLocks noChangeArrowheads="1"/>
              </p:cNvSpPr>
              <p:nvPr/>
            </p:nvSpPr>
            <p:spPr bwMode="auto">
              <a:xfrm>
                <a:off x="925512" y="2640013"/>
                <a:ext cx="290513" cy="290513"/>
              </a:xfrm>
              <a:prstGeom prst="ellipse">
                <a:avLst/>
              </a:prstGeom>
              <a:solidFill>
                <a:srgbClr val="4459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Oval 208">
                <a:extLst>
                  <a:ext uri="{FF2B5EF4-FFF2-40B4-BE49-F238E27FC236}">
                    <a16:creationId xmlns:a16="http://schemas.microsoft.com/office/drawing/2014/main" id="{626254D8-9A17-44E7-B040-C03F0DBFA032}"/>
                  </a:ext>
                </a:extLst>
              </p:cNvPr>
              <p:cNvSpPr>
                <a:spLocks noChangeArrowheads="1"/>
              </p:cNvSpPr>
              <p:nvPr/>
            </p:nvSpPr>
            <p:spPr bwMode="auto">
              <a:xfrm>
                <a:off x="979487" y="2686051"/>
                <a:ext cx="184150" cy="184150"/>
              </a:xfrm>
              <a:prstGeom prst="ellipse">
                <a:avLst/>
              </a:prstGeom>
              <a:solidFill>
                <a:srgbClr val="BDD9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209">
                <a:extLst>
                  <a:ext uri="{FF2B5EF4-FFF2-40B4-BE49-F238E27FC236}">
                    <a16:creationId xmlns:a16="http://schemas.microsoft.com/office/drawing/2014/main" id="{110F00E1-87D7-43A2-9E2D-B9B81F83D9FF}"/>
                  </a:ext>
                </a:extLst>
              </p:cNvPr>
              <p:cNvSpPr>
                <a:spLocks/>
              </p:cNvSpPr>
              <p:nvPr/>
            </p:nvSpPr>
            <p:spPr bwMode="auto">
              <a:xfrm>
                <a:off x="-295275" y="1992313"/>
                <a:ext cx="754063" cy="652463"/>
              </a:xfrm>
              <a:custGeom>
                <a:avLst/>
                <a:gdLst>
                  <a:gd name="T0" fmla="*/ 123 w 200"/>
                  <a:gd name="T1" fmla="*/ 173 h 173"/>
                  <a:gd name="T2" fmla="*/ 77 w 200"/>
                  <a:gd name="T3" fmla="*/ 173 h 173"/>
                  <a:gd name="T4" fmla="*/ 0 w 200"/>
                  <a:gd name="T5" fmla="*/ 97 h 173"/>
                  <a:gd name="T6" fmla="*/ 0 w 200"/>
                  <a:gd name="T7" fmla="*/ 76 h 173"/>
                  <a:gd name="T8" fmla="*/ 77 w 200"/>
                  <a:gd name="T9" fmla="*/ 0 h 173"/>
                  <a:gd name="T10" fmla="*/ 123 w 200"/>
                  <a:gd name="T11" fmla="*/ 0 h 173"/>
                  <a:gd name="T12" fmla="*/ 200 w 200"/>
                  <a:gd name="T13" fmla="*/ 76 h 173"/>
                  <a:gd name="T14" fmla="*/ 200 w 200"/>
                  <a:gd name="T15" fmla="*/ 97 h 173"/>
                  <a:gd name="T16" fmla="*/ 123 w 200"/>
                  <a:gd name="T17"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73">
                    <a:moveTo>
                      <a:pt x="123" y="173"/>
                    </a:moveTo>
                    <a:cubicBezTo>
                      <a:pt x="77" y="173"/>
                      <a:pt x="77" y="173"/>
                      <a:pt x="77" y="173"/>
                    </a:cubicBezTo>
                    <a:cubicBezTo>
                      <a:pt x="35" y="173"/>
                      <a:pt x="0" y="139"/>
                      <a:pt x="0" y="97"/>
                    </a:cubicBezTo>
                    <a:cubicBezTo>
                      <a:pt x="0" y="76"/>
                      <a:pt x="0" y="76"/>
                      <a:pt x="0" y="76"/>
                    </a:cubicBezTo>
                    <a:cubicBezTo>
                      <a:pt x="0" y="34"/>
                      <a:pt x="35" y="0"/>
                      <a:pt x="77" y="0"/>
                    </a:cubicBezTo>
                    <a:cubicBezTo>
                      <a:pt x="123" y="0"/>
                      <a:pt x="123" y="0"/>
                      <a:pt x="123" y="0"/>
                    </a:cubicBezTo>
                    <a:cubicBezTo>
                      <a:pt x="166" y="0"/>
                      <a:pt x="200" y="34"/>
                      <a:pt x="200" y="76"/>
                    </a:cubicBezTo>
                    <a:cubicBezTo>
                      <a:pt x="200" y="97"/>
                      <a:pt x="200" y="97"/>
                      <a:pt x="200" y="97"/>
                    </a:cubicBezTo>
                    <a:cubicBezTo>
                      <a:pt x="200" y="139"/>
                      <a:pt x="166" y="173"/>
                      <a:pt x="123" y="173"/>
                    </a:cubicBezTo>
                    <a:close/>
                  </a:path>
                </a:pathLst>
              </a:custGeom>
              <a:solidFill>
                <a:srgbClr val="BDD9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211">
                <a:extLst>
                  <a:ext uri="{FF2B5EF4-FFF2-40B4-BE49-F238E27FC236}">
                    <a16:creationId xmlns:a16="http://schemas.microsoft.com/office/drawing/2014/main" id="{9D16F6D6-63B3-4F1D-A491-537950D470DE}"/>
                  </a:ext>
                </a:extLst>
              </p:cNvPr>
              <p:cNvSpPr>
                <a:spLocks/>
              </p:cNvSpPr>
              <p:nvPr/>
            </p:nvSpPr>
            <p:spPr bwMode="auto">
              <a:xfrm>
                <a:off x="-295275" y="3278188"/>
                <a:ext cx="754063" cy="652463"/>
              </a:xfrm>
              <a:custGeom>
                <a:avLst/>
                <a:gdLst>
                  <a:gd name="T0" fmla="*/ 123 w 200"/>
                  <a:gd name="T1" fmla="*/ 173 h 173"/>
                  <a:gd name="T2" fmla="*/ 77 w 200"/>
                  <a:gd name="T3" fmla="*/ 173 h 173"/>
                  <a:gd name="T4" fmla="*/ 0 w 200"/>
                  <a:gd name="T5" fmla="*/ 97 h 173"/>
                  <a:gd name="T6" fmla="*/ 0 w 200"/>
                  <a:gd name="T7" fmla="*/ 76 h 173"/>
                  <a:gd name="T8" fmla="*/ 77 w 200"/>
                  <a:gd name="T9" fmla="*/ 0 h 173"/>
                  <a:gd name="T10" fmla="*/ 123 w 200"/>
                  <a:gd name="T11" fmla="*/ 0 h 173"/>
                  <a:gd name="T12" fmla="*/ 200 w 200"/>
                  <a:gd name="T13" fmla="*/ 76 h 173"/>
                  <a:gd name="T14" fmla="*/ 200 w 200"/>
                  <a:gd name="T15" fmla="*/ 97 h 173"/>
                  <a:gd name="T16" fmla="*/ 123 w 200"/>
                  <a:gd name="T17"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73">
                    <a:moveTo>
                      <a:pt x="123" y="173"/>
                    </a:moveTo>
                    <a:cubicBezTo>
                      <a:pt x="77" y="173"/>
                      <a:pt x="77" y="173"/>
                      <a:pt x="77" y="173"/>
                    </a:cubicBezTo>
                    <a:cubicBezTo>
                      <a:pt x="35" y="173"/>
                      <a:pt x="0" y="139"/>
                      <a:pt x="0" y="97"/>
                    </a:cubicBezTo>
                    <a:cubicBezTo>
                      <a:pt x="0" y="76"/>
                      <a:pt x="0" y="76"/>
                      <a:pt x="0" y="76"/>
                    </a:cubicBezTo>
                    <a:cubicBezTo>
                      <a:pt x="0" y="34"/>
                      <a:pt x="35" y="0"/>
                      <a:pt x="77" y="0"/>
                    </a:cubicBezTo>
                    <a:cubicBezTo>
                      <a:pt x="123" y="0"/>
                      <a:pt x="123" y="0"/>
                      <a:pt x="123" y="0"/>
                    </a:cubicBezTo>
                    <a:cubicBezTo>
                      <a:pt x="166" y="0"/>
                      <a:pt x="200" y="34"/>
                      <a:pt x="200" y="76"/>
                    </a:cubicBezTo>
                    <a:cubicBezTo>
                      <a:pt x="200" y="97"/>
                      <a:pt x="200" y="97"/>
                      <a:pt x="200" y="97"/>
                    </a:cubicBezTo>
                    <a:cubicBezTo>
                      <a:pt x="200" y="139"/>
                      <a:pt x="166" y="173"/>
                      <a:pt x="123" y="173"/>
                    </a:cubicBezTo>
                    <a:close/>
                  </a:path>
                </a:pathLst>
              </a:custGeom>
              <a:solidFill>
                <a:srgbClr val="BDD9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213">
                <a:extLst>
                  <a:ext uri="{FF2B5EF4-FFF2-40B4-BE49-F238E27FC236}">
                    <a16:creationId xmlns:a16="http://schemas.microsoft.com/office/drawing/2014/main" id="{3959236C-D9F9-4C7F-AC98-B97E04004541}"/>
                  </a:ext>
                </a:extLst>
              </p:cNvPr>
              <p:cNvSpPr>
                <a:spLocks/>
              </p:cNvSpPr>
              <p:nvPr/>
            </p:nvSpPr>
            <p:spPr bwMode="auto">
              <a:xfrm>
                <a:off x="1130300" y="1512888"/>
                <a:ext cx="855663" cy="652463"/>
              </a:xfrm>
              <a:custGeom>
                <a:avLst/>
                <a:gdLst>
                  <a:gd name="T0" fmla="*/ 81 w 227"/>
                  <a:gd name="T1" fmla="*/ 173 h 173"/>
                  <a:gd name="T2" fmla="*/ 145 w 227"/>
                  <a:gd name="T3" fmla="*/ 173 h 173"/>
                  <a:gd name="T4" fmla="*/ 227 w 227"/>
                  <a:gd name="T5" fmla="*/ 91 h 173"/>
                  <a:gd name="T6" fmla="*/ 227 w 227"/>
                  <a:gd name="T7" fmla="*/ 81 h 173"/>
                  <a:gd name="T8" fmla="*/ 145 w 227"/>
                  <a:gd name="T9" fmla="*/ 0 h 173"/>
                  <a:gd name="T10" fmla="*/ 81 w 227"/>
                  <a:gd name="T11" fmla="*/ 0 h 173"/>
                  <a:gd name="T12" fmla="*/ 0 w 227"/>
                  <a:gd name="T13" fmla="*/ 81 h 173"/>
                  <a:gd name="T14" fmla="*/ 0 w 227"/>
                  <a:gd name="T15" fmla="*/ 91 h 173"/>
                  <a:gd name="T16" fmla="*/ 81 w 227"/>
                  <a:gd name="T17"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 h="173">
                    <a:moveTo>
                      <a:pt x="81" y="173"/>
                    </a:moveTo>
                    <a:cubicBezTo>
                      <a:pt x="145" y="173"/>
                      <a:pt x="145" y="173"/>
                      <a:pt x="145" y="173"/>
                    </a:cubicBezTo>
                    <a:cubicBezTo>
                      <a:pt x="190" y="173"/>
                      <a:pt x="227" y="137"/>
                      <a:pt x="227" y="91"/>
                    </a:cubicBezTo>
                    <a:cubicBezTo>
                      <a:pt x="227" y="81"/>
                      <a:pt x="227" y="81"/>
                      <a:pt x="227" y="81"/>
                    </a:cubicBezTo>
                    <a:cubicBezTo>
                      <a:pt x="227" y="36"/>
                      <a:pt x="190" y="0"/>
                      <a:pt x="145" y="0"/>
                    </a:cubicBezTo>
                    <a:cubicBezTo>
                      <a:pt x="81" y="0"/>
                      <a:pt x="81" y="0"/>
                      <a:pt x="81" y="0"/>
                    </a:cubicBezTo>
                    <a:cubicBezTo>
                      <a:pt x="36" y="0"/>
                      <a:pt x="0" y="36"/>
                      <a:pt x="0" y="81"/>
                    </a:cubicBezTo>
                    <a:cubicBezTo>
                      <a:pt x="0" y="91"/>
                      <a:pt x="0" y="91"/>
                      <a:pt x="0" y="91"/>
                    </a:cubicBezTo>
                    <a:cubicBezTo>
                      <a:pt x="0" y="137"/>
                      <a:pt x="36" y="173"/>
                      <a:pt x="81" y="173"/>
                    </a:cubicBezTo>
                    <a:close/>
                  </a:path>
                </a:pathLst>
              </a:custGeom>
              <a:solidFill>
                <a:srgbClr val="BDD9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215">
                <a:extLst>
                  <a:ext uri="{FF2B5EF4-FFF2-40B4-BE49-F238E27FC236}">
                    <a16:creationId xmlns:a16="http://schemas.microsoft.com/office/drawing/2014/main" id="{FA1B68C4-37E2-49FB-A32E-B5A111D0B011}"/>
                  </a:ext>
                </a:extLst>
              </p:cNvPr>
              <p:cNvSpPr>
                <a:spLocks/>
              </p:cNvSpPr>
              <p:nvPr/>
            </p:nvSpPr>
            <p:spPr bwMode="auto">
              <a:xfrm>
                <a:off x="1039812" y="4051301"/>
                <a:ext cx="855663" cy="657225"/>
              </a:xfrm>
              <a:custGeom>
                <a:avLst/>
                <a:gdLst>
                  <a:gd name="T0" fmla="*/ 81 w 227"/>
                  <a:gd name="T1" fmla="*/ 0 h 174"/>
                  <a:gd name="T2" fmla="*/ 145 w 227"/>
                  <a:gd name="T3" fmla="*/ 0 h 174"/>
                  <a:gd name="T4" fmla="*/ 227 w 227"/>
                  <a:gd name="T5" fmla="*/ 82 h 174"/>
                  <a:gd name="T6" fmla="*/ 227 w 227"/>
                  <a:gd name="T7" fmla="*/ 92 h 174"/>
                  <a:gd name="T8" fmla="*/ 145 w 227"/>
                  <a:gd name="T9" fmla="*/ 174 h 174"/>
                  <a:gd name="T10" fmla="*/ 81 w 227"/>
                  <a:gd name="T11" fmla="*/ 174 h 174"/>
                  <a:gd name="T12" fmla="*/ 0 w 227"/>
                  <a:gd name="T13" fmla="*/ 92 h 174"/>
                  <a:gd name="T14" fmla="*/ 0 w 227"/>
                  <a:gd name="T15" fmla="*/ 82 h 174"/>
                  <a:gd name="T16" fmla="*/ 81 w 227"/>
                  <a:gd name="T17"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 h="174">
                    <a:moveTo>
                      <a:pt x="81" y="0"/>
                    </a:moveTo>
                    <a:cubicBezTo>
                      <a:pt x="145" y="0"/>
                      <a:pt x="145" y="0"/>
                      <a:pt x="145" y="0"/>
                    </a:cubicBezTo>
                    <a:cubicBezTo>
                      <a:pt x="190" y="0"/>
                      <a:pt x="227" y="37"/>
                      <a:pt x="227" y="82"/>
                    </a:cubicBezTo>
                    <a:cubicBezTo>
                      <a:pt x="227" y="92"/>
                      <a:pt x="227" y="92"/>
                      <a:pt x="227" y="92"/>
                    </a:cubicBezTo>
                    <a:cubicBezTo>
                      <a:pt x="227" y="137"/>
                      <a:pt x="190" y="174"/>
                      <a:pt x="145" y="174"/>
                    </a:cubicBezTo>
                    <a:cubicBezTo>
                      <a:pt x="81" y="174"/>
                      <a:pt x="81" y="174"/>
                      <a:pt x="81" y="174"/>
                    </a:cubicBezTo>
                    <a:cubicBezTo>
                      <a:pt x="36" y="174"/>
                      <a:pt x="0" y="137"/>
                      <a:pt x="0" y="92"/>
                    </a:cubicBezTo>
                    <a:cubicBezTo>
                      <a:pt x="0" y="82"/>
                      <a:pt x="0" y="82"/>
                      <a:pt x="0" y="82"/>
                    </a:cubicBezTo>
                    <a:cubicBezTo>
                      <a:pt x="0" y="37"/>
                      <a:pt x="36" y="0"/>
                      <a:pt x="81" y="0"/>
                    </a:cubicBezTo>
                  </a:path>
                </a:pathLst>
              </a:custGeom>
              <a:solidFill>
                <a:srgbClr val="BDD9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Oval 217">
                <a:extLst>
                  <a:ext uri="{FF2B5EF4-FFF2-40B4-BE49-F238E27FC236}">
                    <a16:creationId xmlns:a16="http://schemas.microsoft.com/office/drawing/2014/main" id="{7033A7B7-B533-40F7-B3FD-570081D547FC}"/>
                  </a:ext>
                </a:extLst>
              </p:cNvPr>
              <p:cNvSpPr>
                <a:spLocks noChangeArrowheads="1"/>
              </p:cNvSpPr>
              <p:nvPr/>
            </p:nvSpPr>
            <p:spPr bwMode="auto">
              <a:xfrm>
                <a:off x="-65088" y="2165351"/>
                <a:ext cx="44450" cy="44450"/>
              </a:xfrm>
              <a:prstGeom prst="ellipse">
                <a:avLst/>
              </a:prstGeom>
              <a:solidFill>
                <a:srgbClr val="7983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Oval 218">
                <a:extLst>
                  <a:ext uri="{FF2B5EF4-FFF2-40B4-BE49-F238E27FC236}">
                    <a16:creationId xmlns:a16="http://schemas.microsoft.com/office/drawing/2014/main" id="{A0A54C31-9373-4D95-B952-FB1DECAB27B4}"/>
                  </a:ext>
                </a:extLst>
              </p:cNvPr>
              <p:cNvSpPr>
                <a:spLocks noChangeArrowheads="1"/>
              </p:cNvSpPr>
              <p:nvPr/>
            </p:nvSpPr>
            <p:spPr bwMode="auto">
              <a:xfrm>
                <a:off x="198437" y="2112963"/>
                <a:ext cx="30163" cy="25400"/>
              </a:xfrm>
              <a:prstGeom prst="ellipse">
                <a:avLst/>
              </a:prstGeom>
              <a:solidFill>
                <a:srgbClr val="7983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219">
                <a:extLst>
                  <a:ext uri="{FF2B5EF4-FFF2-40B4-BE49-F238E27FC236}">
                    <a16:creationId xmlns:a16="http://schemas.microsoft.com/office/drawing/2014/main" id="{85EDC3FC-734E-44CA-B880-CEDA069BEF37}"/>
                  </a:ext>
                </a:extLst>
              </p:cNvPr>
              <p:cNvSpPr>
                <a:spLocks/>
              </p:cNvSpPr>
              <p:nvPr/>
            </p:nvSpPr>
            <p:spPr bwMode="auto">
              <a:xfrm>
                <a:off x="-125413" y="2132013"/>
                <a:ext cx="441325" cy="392113"/>
              </a:xfrm>
              <a:custGeom>
                <a:avLst/>
                <a:gdLst>
                  <a:gd name="T0" fmla="*/ 51 w 117"/>
                  <a:gd name="T1" fmla="*/ 104 h 104"/>
                  <a:gd name="T2" fmla="*/ 0 w 117"/>
                  <a:gd name="T3" fmla="*/ 53 h 104"/>
                  <a:gd name="T4" fmla="*/ 13 w 117"/>
                  <a:gd name="T5" fmla="*/ 19 h 104"/>
                  <a:gd name="T6" fmla="*/ 14 w 117"/>
                  <a:gd name="T7" fmla="*/ 17 h 104"/>
                  <a:gd name="T8" fmla="*/ 15 w 117"/>
                  <a:gd name="T9" fmla="*/ 19 h 104"/>
                  <a:gd name="T10" fmla="*/ 18 w 117"/>
                  <a:gd name="T11" fmla="*/ 22 h 104"/>
                  <a:gd name="T12" fmla="*/ 19 w 117"/>
                  <a:gd name="T13" fmla="*/ 23 h 104"/>
                  <a:gd name="T14" fmla="*/ 18 w 117"/>
                  <a:gd name="T15" fmla="*/ 24 h 104"/>
                  <a:gd name="T16" fmla="*/ 7 w 117"/>
                  <a:gd name="T17" fmla="*/ 53 h 104"/>
                  <a:gd name="T18" fmla="*/ 51 w 117"/>
                  <a:gd name="T19" fmla="*/ 98 h 104"/>
                  <a:gd name="T20" fmla="*/ 96 w 117"/>
                  <a:gd name="T21" fmla="*/ 57 h 104"/>
                  <a:gd name="T22" fmla="*/ 81 w 117"/>
                  <a:gd name="T23" fmla="*/ 39 h 104"/>
                  <a:gd name="T24" fmla="*/ 81 w 117"/>
                  <a:gd name="T25" fmla="*/ 6 h 104"/>
                  <a:gd name="T26" fmla="*/ 85 w 117"/>
                  <a:gd name="T27" fmla="*/ 0 h 104"/>
                  <a:gd name="T28" fmla="*/ 86 w 117"/>
                  <a:gd name="T29" fmla="*/ 2 h 104"/>
                  <a:gd name="T30" fmla="*/ 89 w 117"/>
                  <a:gd name="T31" fmla="*/ 3 h 104"/>
                  <a:gd name="T32" fmla="*/ 90 w 117"/>
                  <a:gd name="T33" fmla="*/ 4 h 104"/>
                  <a:gd name="T34" fmla="*/ 88 w 117"/>
                  <a:gd name="T35" fmla="*/ 8 h 104"/>
                  <a:gd name="T36" fmla="*/ 88 w 117"/>
                  <a:gd name="T37" fmla="*/ 39 h 104"/>
                  <a:gd name="T38" fmla="*/ 99 w 117"/>
                  <a:gd name="T39" fmla="*/ 50 h 104"/>
                  <a:gd name="T40" fmla="*/ 111 w 117"/>
                  <a:gd name="T41" fmla="*/ 39 h 104"/>
                  <a:gd name="T42" fmla="*/ 111 w 117"/>
                  <a:gd name="T43" fmla="*/ 8 h 104"/>
                  <a:gd name="T44" fmla="*/ 107 w 117"/>
                  <a:gd name="T45" fmla="*/ 4 h 104"/>
                  <a:gd name="T46" fmla="*/ 109 w 117"/>
                  <a:gd name="T47" fmla="*/ 3 h 104"/>
                  <a:gd name="T48" fmla="*/ 112 w 117"/>
                  <a:gd name="T49" fmla="*/ 1 h 104"/>
                  <a:gd name="T50" fmla="*/ 113 w 117"/>
                  <a:gd name="T51" fmla="*/ 0 h 104"/>
                  <a:gd name="T52" fmla="*/ 117 w 117"/>
                  <a:gd name="T53" fmla="*/ 6 h 104"/>
                  <a:gd name="T54" fmla="*/ 117 w 117"/>
                  <a:gd name="T55" fmla="*/ 39 h 104"/>
                  <a:gd name="T56" fmla="*/ 102 w 117"/>
                  <a:gd name="T57" fmla="*/ 57 h 104"/>
                  <a:gd name="T58" fmla="*/ 51 w 117"/>
                  <a:gd name="T5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7" h="104">
                    <a:moveTo>
                      <a:pt x="51" y="104"/>
                    </a:moveTo>
                    <a:cubicBezTo>
                      <a:pt x="23" y="104"/>
                      <a:pt x="0" y="81"/>
                      <a:pt x="0" y="53"/>
                    </a:cubicBezTo>
                    <a:cubicBezTo>
                      <a:pt x="0" y="40"/>
                      <a:pt x="5" y="28"/>
                      <a:pt x="13" y="19"/>
                    </a:cubicBezTo>
                    <a:cubicBezTo>
                      <a:pt x="14" y="17"/>
                      <a:pt x="14" y="17"/>
                      <a:pt x="14" y="17"/>
                    </a:cubicBezTo>
                    <a:cubicBezTo>
                      <a:pt x="15" y="19"/>
                      <a:pt x="15" y="19"/>
                      <a:pt x="15" y="19"/>
                    </a:cubicBezTo>
                    <a:cubicBezTo>
                      <a:pt x="16" y="20"/>
                      <a:pt x="17" y="21"/>
                      <a:pt x="18" y="22"/>
                    </a:cubicBezTo>
                    <a:cubicBezTo>
                      <a:pt x="19" y="23"/>
                      <a:pt x="19" y="23"/>
                      <a:pt x="19" y="23"/>
                    </a:cubicBezTo>
                    <a:cubicBezTo>
                      <a:pt x="18" y="24"/>
                      <a:pt x="18" y="24"/>
                      <a:pt x="18" y="24"/>
                    </a:cubicBezTo>
                    <a:cubicBezTo>
                      <a:pt x="11" y="32"/>
                      <a:pt x="7" y="42"/>
                      <a:pt x="7" y="53"/>
                    </a:cubicBezTo>
                    <a:cubicBezTo>
                      <a:pt x="7" y="78"/>
                      <a:pt x="27" y="98"/>
                      <a:pt x="51" y="98"/>
                    </a:cubicBezTo>
                    <a:cubicBezTo>
                      <a:pt x="75" y="98"/>
                      <a:pt x="94" y="80"/>
                      <a:pt x="96" y="57"/>
                    </a:cubicBezTo>
                    <a:cubicBezTo>
                      <a:pt x="87" y="55"/>
                      <a:pt x="81" y="48"/>
                      <a:pt x="81" y="39"/>
                    </a:cubicBezTo>
                    <a:cubicBezTo>
                      <a:pt x="81" y="6"/>
                      <a:pt x="81" y="6"/>
                      <a:pt x="81" y="6"/>
                    </a:cubicBezTo>
                    <a:cubicBezTo>
                      <a:pt x="85" y="0"/>
                      <a:pt x="85" y="0"/>
                      <a:pt x="85" y="0"/>
                    </a:cubicBezTo>
                    <a:cubicBezTo>
                      <a:pt x="86" y="2"/>
                      <a:pt x="86" y="2"/>
                      <a:pt x="86" y="2"/>
                    </a:cubicBezTo>
                    <a:cubicBezTo>
                      <a:pt x="87" y="2"/>
                      <a:pt x="87" y="3"/>
                      <a:pt x="89" y="3"/>
                    </a:cubicBezTo>
                    <a:cubicBezTo>
                      <a:pt x="90" y="4"/>
                      <a:pt x="90" y="4"/>
                      <a:pt x="90" y="4"/>
                    </a:cubicBezTo>
                    <a:cubicBezTo>
                      <a:pt x="88" y="8"/>
                      <a:pt x="88" y="8"/>
                      <a:pt x="88" y="8"/>
                    </a:cubicBezTo>
                    <a:cubicBezTo>
                      <a:pt x="88" y="39"/>
                      <a:pt x="88" y="39"/>
                      <a:pt x="88" y="39"/>
                    </a:cubicBezTo>
                    <a:cubicBezTo>
                      <a:pt x="88" y="45"/>
                      <a:pt x="93" y="50"/>
                      <a:pt x="99" y="50"/>
                    </a:cubicBezTo>
                    <a:cubicBezTo>
                      <a:pt x="105" y="50"/>
                      <a:pt x="111" y="45"/>
                      <a:pt x="111" y="39"/>
                    </a:cubicBezTo>
                    <a:cubicBezTo>
                      <a:pt x="111" y="8"/>
                      <a:pt x="111" y="8"/>
                      <a:pt x="111" y="8"/>
                    </a:cubicBezTo>
                    <a:cubicBezTo>
                      <a:pt x="107" y="4"/>
                      <a:pt x="107" y="4"/>
                      <a:pt x="107" y="4"/>
                    </a:cubicBezTo>
                    <a:cubicBezTo>
                      <a:pt x="109" y="3"/>
                      <a:pt x="109" y="3"/>
                      <a:pt x="109" y="3"/>
                    </a:cubicBezTo>
                    <a:cubicBezTo>
                      <a:pt x="110" y="3"/>
                      <a:pt x="111" y="2"/>
                      <a:pt x="112" y="1"/>
                    </a:cubicBezTo>
                    <a:cubicBezTo>
                      <a:pt x="113" y="0"/>
                      <a:pt x="113" y="0"/>
                      <a:pt x="113" y="0"/>
                    </a:cubicBezTo>
                    <a:cubicBezTo>
                      <a:pt x="117" y="6"/>
                      <a:pt x="117" y="6"/>
                      <a:pt x="117" y="6"/>
                    </a:cubicBezTo>
                    <a:cubicBezTo>
                      <a:pt x="117" y="39"/>
                      <a:pt x="117" y="39"/>
                      <a:pt x="117" y="39"/>
                    </a:cubicBezTo>
                    <a:cubicBezTo>
                      <a:pt x="117" y="48"/>
                      <a:pt x="111" y="55"/>
                      <a:pt x="102" y="57"/>
                    </a:cubicBezTo>
                    <a:cubicBezTo>
                      <a:pt x="101" y="84"/>
                      <a:pt x="78" y="104"/>
                      <a:pt x="51" y="104"/>
                    </a:cubicBezTo>
                    <a:close/>
                  </a:path>
                </a:pathLst>
              </a:custGeom>
              <a:solidFill>
                <a:srgbClr val="7983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Oval 220">
                <a:extLst>
                  <a:ext uri="{FF2B5EF4-FFF2-40B4-BE49-F238E27FC236}">
                    <a16:creationId xmlns:a16="http://schemas.microsoft.com/office/drawing/2014/main" id="{91BC92DB-E15B-4F28-9CC7-D565A43029E7}"/>
                  </a:ext>
                </a:extLst>
              </p:cNvPr>
              <p:cNvSpPr>
                <a:spLocks noChangeArrowheads="1"/>
              </p:cNvSpPr>
              <p:nvPr/>
            </p:nvSpPr>
            <p:spPr bwMode="auto">
              <a:xfrm>
                <a:off x="266700" y="2112963"/>
                <a:ext cx="25400" cy="25400"/>
              </a:xfrm>
              <a:prstGeom prst="ellipse">
                <a:avLst/>
              </a:prstGeom>
              <a:solidFill>
                <a:srgbClr val="7983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221">
                <a:extLst>
                  <a:ext uri="{FF2B5EF4-FFF2-40B4-BE49-F238E27FC236}">
                    <a16:creationId xmlns:a16="http://schemas.microsoft.com/office/drawing/2014/main" id="{E1E96D55-1509-41D0-BA74-6D1A7BE211E8}"/>
                  </a:ext>
                </a:extLst>
              </p:cNvPr>
              <p:cNvSpPr>
                <a:spLocks/>
              </p:cNvSpPr>
              <p:nvPr/>
            </p:nvSpPr>
            <p:spPr bwMode="auto">
              <a:xfrm>
                <a:off x="-15875" y="2239963"/>
                <a:ext cx="161925" cy="163513"/>
              </a:xfrm>
              <a:custGeom>
                <a:avLst/>
                <a:gdLst>
                  <a:gd name="T0" fmla="*/ 102 w 102"/>
                  <a:gd name="T1" fmla="*/ 34 h 103"/>
                  <a:gd name="T2" fmla="*/ 71 w 102"/>
                  <a:gd name="T3" fmla="*/ 34 h 103"/>
                  <a:gd name="T4" fmla="*/ 71 w 102"/>
                  <a:gd name="T5" fmla="*/ 0 h 103"/>
                  <a:gd name="T6" fmla="*/ 33 w 102"/>
                  <a:gd name="T7" fmla="*/ 0 h 103"/>
                  <a:gd name="T8" fmla="*/ 33 w 102"/>
                  <a:gd name="T9" fmla="*/ 34 h 103"/>
                  <a:gd name="T10" fmla="*/ 0 w 102"/>
                  <a:gd name="T11" fmla="*/ 34 h 103"/>
                  <a:gd name="T12" fmla="*/ 0 w 102"/>
                  <a:gd name="T13" fmla="*/ 69 h 103"/>
                  <a:gd name="T14" fmla="*/ 33 w 102"/>
                  <a:gd name="T15" fmla="*/ 69 h 103"/>
                  <a:gd name="T16" fmla="*/ 33 w 102"/>
                  <a:gd name="T17" fmla="*/ 103 h 103"/>
                  <a:gd name="T18" fmla="*/ 71 w 102"/>
                  <a:gd name="T19" fmla="*/ 103 h 103"/>
                  <a:gd name="T20" fmla="*/ 71 w 102"/>
                  <a:gd name="T21" fmla="*/ 69 h 103"/>
                  <a:gd name="T22" fmla="*/ 102 w 102"/>
                  <a:gd name="T23" fmla="*/ 69 h 103"/>
                  <a:gd name="T24" fmla="*/ 102 w 102"/>
                  <a:gd name="T25"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03">
                    <a:moveTo>
                      <a:pt x="102" y="34"/>
                    </a:moveTo>
                    <a:lnTo>
                      <a:pt x="71" y="34"/>
                    </a:lnTo>
                    <a:lnTo>
                      <a:pt x="71" y="0"/>
                    </a:lnTo>
                    <a:lnTo>
                      <a:pt x="33" y="0"/>
                    </a:lnTo>
                    <a:lnTo>
                      <a:pt x="33" y="34"/>
                    </a:lnTo>
                    <a:lnTo>
                      <a:pt x="0" y="34"/>
                    </a:lnTo>
                    <a:lnTo>
                      <a:pt x="0" y="69"/>
                    </a:lnTo>
                    <a:lnTo>
                      <a:pt x="33" y="69"/>
                    </a:lnTo>
                    <a:lnTo>
                      <a:pt x="33" y="103"/>
                    </a:lnTo>
                    <a:lnTo>
                      <a:pt x="71" y="103"/>
                    </a:lnTo>
                    <a:lnTo>
                      <a:pt x="71" y="69"/>
                    </a:lnTo>
                    <a:lnTo>
                      <a:pt x="102" y="69"/>
                    </a:lnTo>
                    <a:lnTo>
                      <a:pt x="102" y="34"/>
                    </a:lnTo>
                    <a:close/>
                  </a:path>
                </a:pathLst>
              </a:custGeom>
              <a:solidFill>
                <a:srgbClr val="7983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222">
                <a:extLst>
                  <a:ext uri="{FF2B5EF4-FFF2-40B4-BE49-F238E27FC236}">
                    <a16:creationId xmlns:a16="http://schemas.microsoft.com/office/drawing/2014/main" id="{3B4BA626-693D-4CCD-93D1-FC03D27735BB}"/>
                  </a:ext>
                </a:extLst>
              </p:cNvPr>
              <p:cNvSpPr>
                <a:spLocks/>
              </p:cNvSpPr>
              <p:nvPr/>
            </p:nvSpPr>
            <p:spPr bwMode="auto">
              <a:xfrm>
                <a:off x="1193800" y="1720851"/>
                <a:ext cx="501650" cy="304800"/>
              </a:xfrm>
              <a:custGeom>
                <a:avLst/>
                <a:gdLst>
                  <a:gd name="T0" fmla="*/ 131 w 133"/>
                  <a:gd name="T1" fmla="*/ 34 h 81"/>
                  <a:gd name="T2" fmla="*/ 126 w 133"/>
                  <a:gd name="T3" fmla="*/ 34 h 81"/>
                  <a:gd name="T4" fmla="*/ 117 w 133"/>
                  <a:gd name="T5" fmla="*/ 21 h 81"/>
                  <a:gd name="T6" fmla="*/ 110 w 133"/>
                  <a:gd name="T7" fmla="*/ 50 h 81"/>
                  <a:gd name="T8" fmla="*/ 105 w 133"/>
                  <a:gd name="T9" fmla="*/ 0 h 81"/>
                  <a:gd name="T10" fmla="*/ 90 w 133"/>
                  <a:gd name="T11" fmla="*/ 33 h 81"/>
                  <a:gd name="T12" fmla="*/ 84 w 133"/>
                  <a:gd name="T13" fmla="*/ 21 h 81"/>
                  <a:gd name="T14" fmla="*/ 76 w 133"/>
                  <a:gd name="T15" fmla="*/ 36 h 81"/>
                  <a:gd name="T16" fmla="*/ 65 w 133"/>
                  <a:gd name="T17" fmla="*/ 22 h 81"/>
                  <a:gd name="T18" fmla="*/ 60 w 133"/>
                  <a:gd name="T19" fmla="*/ 47 h 81"/>
                  <a:gd name="T20" fmla="*/ 55 w 133"/>
                  <a:gd name="T21" fmla="*/ 5 h 81"/>
                  <a:gd name="T22" fmla="*/ 40 w 133"/>
                  <a:gd name="T23" fmla="*/ 33 h 81"/>
                  <a:gd name="T24" fmla="*/ 2 w 133"/>
                  <a:gd name="T25" fmla="*/ 33 h 81"/>
                  <a:gd name="T26" fmla="*/ 0 w 133"/>
                  <a:gd name="T27" fmla="*/ 35 h 81"/>
                  <a:gd name="T28" fmla="*/ 2 w 133"/>
                  <a:gd name="T29" fmla="*/ 37 h 81"/>
                  <a:gd name="T30" fmla="*/ 43 w 133"/>
                  <a:gd name="T31" fmla="*/ 37 h 81"/>
                  <a:gd name="T32" fmla="*/ 52 w 133"/>
                  <a:gd name="T33" fmla="*/ 21 h 81"/>
                  <a:gd name="T34" fmla="*/ 58 w 133"/>
                  <a:gd name="T35" fmla="*/ 81 h 81"/>
                  <a:gd name="T36" fmla="*/ 68 w 133"/>
                  <a:gd name="T37" fmla="*/ 33 h 81"/>
                  <a:gd name="T38" fmla="*/ 77 w 133"/>
                  <a:gd name="T39" fmla="*/ 44 h 81"/>
                  <a:gd name="T40" fmla="*/ 84 w 133"/>
                  <a:gd name="T41" fmla="*/ 31 h 81"/>
                  <a:gd name="T42" fmla="*/ 91 w 133"/>
                  <a:gd name="T43" fmla="*/ 44 h 81"/>
                  <a:gd name="T44" fmla="*/ 101 w 133"/>
                  <a:gd name="T45" fmla="*/ 20 h 81"/>
                  <a:gd name="T46" fmla="*/ 108 w 133"/>
                  <a:gd name="T47" fmla="*/ 80 h 81"/>
                  <a:gd name="T48" fmla="*/ 119 w 133"/>
                  <a:gd name="T49" fmla="*/ 33 h 81"/>
                  <a:gd name="T50" fmla="*/ 123 w 133"/>
                  <a:gd name="T51" fmla="*/ 37 h 81"/>
                  <a:gd name="T52" fmla="*/ 133 w 133"/>
                  <a:gd name="T53" fmla="*/ 37 h 81"/>
                  <a:gd name="T54" fmla="*/ 131 w 133"/>
                  <a:gd name="T55" fmla="*/ 3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3" h="81">
                    <a:moveTo>
                      <a:pt x="131" y="34"/>
                    </a:moveTo>
                    <a:cubicBezTo>
                      <a:pt x="126" y="34"/>
                      <a:pt x="126" y="34"/>
                      <a:pt x="126" y="34"/>
                    </a:cubicBezTo>
                    <a:cubicBezTo>
                      <a:pt x="117" y="21"/>
                      <a:pt x="117" y="21"/>
                      <a:pt x="117" y="21"/>
                    </a:cubicBezTo>
                    <a:cubicBezTo>
                      <a:pt x="110" y="50"/>
                      <a:pt x="110" y="50"/>
                      <a:pt x="110" y="50"/>
                    </a:cubicBezTo>
                    <a:cubicBezTo>
                      <a:pt x="105" y="0"/>
                      <a:pt x="105" y="0"/>
                      <a:pt x="105" y="0"/>
                    </a:cubicBezTo>
                    <a:cubicBezTo>
                      <a:pt x="90" y="33"/>
                      <a:pt x="90" y="33"/>
                      <a:pt x="90" y="33"/>
                    </a:cubicBezTo>
                    <a:cubicBezTo>
                      <a:pt x="84" y="21"/>
                      <a:pt x="84" y="21"/>
                      <a:pt x="84" y="21"/>
                    </a:cubicBezTo>
                    <a:cubicBezTo>
                      <a:pt x="76" y="36"/>
                      <a:pt x="76" y="36"/>
                      <a:pt x="76" y="36"/>
                    </a:cubicBezTo>
                    <a:cubicBezTo>
                      <a:pt x="65" y="22"/>
                      <a:pt x="65" y="22"/>
                      <a:pt x="65" y="22"/>
                    </a:cubicBezTo>
                    <a:cubicBezTo>
                      <a:pt x="60" y="47"/>
                      <a:pt x="60" y="47"/>
                      <a:pt x="60" y="47"/>
                    </a:cubicBezTo>
                    <a:cubicBezTo>
                      <a:pt x="55" y="5"/>
                      <a:pt x="55" y="5"/>
                      <a:pt x="55" y="5"/>
                    </a:cubicBezTo>
                    <a:cubicBezTo>
                      <a:pt x="40" y="33"/>
                      <a:pt x="40" y="33"/>
                      <a:pt x="40" y="33"/>
                    </a:cubicBezTo>
                    <a:cubicBezTo>
                      <a:pt x="2" y="33"/>
                      <a:pt x="2" y="33"/>
                      <a:pt x="2" y="33"/>
                    </a:cubicBezTo>
                    <a:cubicBezTo>
                      <a:pt x="1" y="33"/>
                      <a:pt x="0" y="34"/>
                      <a:pt x="0" y="35"/>
                    </a:cubicBezTo>
                    <a:cubicBezTo>
                      <a:pt x="0" y="36"/>
                      <a:pt x="1" y="37"/>
                      <a:pt x="2" y="37"/>
                    </a:cubicBezTo>
                    <a:cubicBezTo>
                      <a:pt x="43" y="37"/>
                      <a:pt x="43" y="37"/>
                      <a:pt x="43" y="37"/>
                    </a:cubicBezTo>
                    <a:cubicBezTo>
                      <a:pt x="52" y="21"/>
                      <a:pt x="52" y="21"/>
                      <a:pt x="52" y="21"/>
                    </a:cubicBezTo>
                    <a:cubicBezTo>
                      <a:pt x="58" y="81"/>
                      <a:pt x="58" y="81"/>
                      <a:pt x="58" y="81"/>
                    </a:cubicBezTo>
                    <a:cubicBezTo>
                      <a:pt x="68" y="33"/>
                      <a:pt x="68" y="33"/>
                      <a:pt x="68" y="33"/>
                    </a:cubicBezTo>
                    <a:cubicBezTo>
                      <a:pt x="77" y="44"/>
                      <a:pt x="77" y="44"/>
                      <a:pt x="77" y="44"/>
                    </a:cubicBezTo>
                    <a:cubicBezTo>
                      <a:pt x="84" y="31"/>
                      <a:pt x="84" y="31"/>
                      <a:pt x="84" y="31"/>
                    </a:cubicBezTo>
                    <a:cubicBezTo>
                      <a:pt x="91" y="44"/>
                      <a:pt x="91" y="44"/>
                      <a:pt x="91" y="44"/>
                    </a:cubicBezTo>
                    <a:cubicBezTo>
                      <a:pt x="101" y="20"/>
                      <a:pt x="101" y="20"/>
                      <a:pt x="101" y="20"/>
                    </a:cubicBezTo>
                    <a:cubicBezTo>
                      <a:pt x="108" y="80"/>
                      <a:pt x="108" y="80"/>
                      <a:pt x="108" y="80"/>
                    </a:cubicBezTo>
                    <a:cubicBezTo>
                      <a:pt x="119" y="33"/>
                      <a:pt x="119" y="33"/>
                      <a:pt x="119" y="33"/>
                    </a:cubicBezTo>
                    <a:cubicBezTo>
                      <a:pt x="123" y="37"/>
                      <a:pt x="123" y="37"/>
                      <a:pt x="123" y="37"/>
                    </a:cubicBezTo>
                    <a:cubicBezTo>
                      <a:pt x="133" y="37"/>
                      <a:pt x="133" y="37"/>
                      <a:pt x="133" y="37"/>
                    </a:cubicBezTo>
                    <a:cubicBezTo>
                      <a:pt x="132" y="36"/>
                      <a:pt x="131" y="35"/>
                      <a:pt x="131" y="34"/>
                    </a:cubicBezTo>
                    <a:close/>
                  </a:path>
                </a:pathLst>
              </a:custGeom>
              <a:solidFill>
                <a:srgbClr val="7983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223">
                <a:extLst>
                  <a:ext uri="{FF2B5EF4-FFF2-40B4-BE49-F238E27FC236}">
                    <a16:creationId xmlns:a16="http://schemas.microsoft.com/office/drawing/2014/main" id="{C69C64FD-BE6D-4BC3-AFDF-761D309E2633}"/>
                  </a:ext>
                </a:extLst>
              </p:cNvPr>
              <p:cNvSpPr>
                <a:spLocks/>
              </p:cNvSpPr>
              <p:nvPr/>
            </p:nvSpPr>
            <p:spPr bwMode="auto">
              <a:xfrm>
                <a:off x="1679575" y="1731963"/>
                <a:ext cx="265113" cy="203200"/>
              </a:xfrm>
              <a:custGeom>
                <a:avLst/>
                <a:gdLst>
                  <a:gd name="T0" fmla="*/ 35 w 70"/>
                  <a:gd name="T1" fmla="*/ 8 h 54"/>
                  <a:gd name="T2" fmla="*/ 53 w 70"/>
                  <a:gd name="T3" fmla="*/ 0 h 54"/>
                  <a:gd name="T4" fmla="*/ 70 w 70"/>
                  <a:gd name="T5" fmla="*/ 18 h 54"/>
                  <a:gd name="T6" fmla="*/ 35 w 70"/>
                  <a:gd name="T7" fmla="*/ 54 h 54"/>
                  <a:gd name="T8" fmla="*/ 0 w 70"/>
                  <a:gd name="T9" fmla="*/ 18 h 54"/>
                  <a:gd name="T10" fmla="*/ 18 w 70"/>
                  <a:gd name="T11" fmla="*/ 0 h 54"/>
                  <a:gd name="T12" fmla="*/ 35 w 70"/>
                  <a:gd name="T13" fmla="*/ 8 h 54"/>
                </a:gdLst>
                <a:ahLst/>
                <a:cxnLst>
                  <a:cxn ang="0">
                    <a:pos x="T0" y="T1"/>
                  </a:cxn>
                  <a:cxn ang="0">
                    <a:pos x="T2" y="T3"/>
                  </a:cxn>
                  <a:cxn ang="0">
                    <a:pos x="T4" y="T5"/>
                  </a:cxn>
                  <a:cxn ang="0">
                    <a:pos x="T6" y="T7"/>
                  </a:cxn>
                  <a:cxn ang="0">
                    <a:pos x="T8" y="T9"/>
                  </a:cxn>
                  <a:cxn ang="0">
                    <a:pos x="T10" y="T11"/>
                  </a:cxn>
                  <a:cxn ang="0">
                    <a:pos x="T12" y="T13"/>
                  </a:cxn>
                </a:cxnLst>
                <a:rect l="0" t="0" r="r" b="b"/>
                <a:pathLst>
                  <a:path w="70" h="54">
                    <a:moveTo>
                      <a:pt x="35" y="8"/>
                    </a:moveTo>
                    <a:cubicBezTo>
                      <a:pt x="35" y="8"/>
                      <a:pt x="41" y="0"/>
                      <a:pt x="53" y="0"/>
                    </a:cubicBezTo>
                    <a:cubicBezTo>
                      <a:pt x="63" y="0"/>
                      <a:pt x="70" y="8"/>
                      <a:pt x="70" y="18"/>
                    </a:cubicBezTo>
                    <a:cubicBezTo>
                      <a:pt x="70" y="29"/>
                      <a:pt x="60" y="42"/>
                      <a:pt x="35" y="54"/>
                    </a:cubicBezTo>
                    <a:cubicBezTo>
                      <a:pt x="10" y="42"/>
                      <a:pt x="0" y="29"/>
                      <a:pt x="0" y="18"/>
                    </a:cubicBezTo>
                    <a:cubicBezTo>
                      <a:pt x="0" y="8"/>
                      <a:pt x="7" y="0"/>
                      <a:pt x="18" y="0"/>
                    </a:cubicBezTo>
                    <a:cubicBezTo>
                      <a:pt x="29" y="0"/>
                      <a:pt x="35" y="8"/>
                      <a:pt x="35" y="8"/>
                    </a:cubicBezTo>
                    <a:close/>
                  </a:path>
                </a:pathLst>
              </a:custGeom>
              <a:solidFill>
                <a:srgbClr val="F263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224">
                <a:extLst>
                  <a:ext uri="{FF2B5EF4-FFF2-40B4-BE49-F238E27FC236}">
                    <a16:creationId xmlns:a16="http://schemas.microsoft.com/office/drawing/2014/main" id="{D05D6E8C-BCC5-43DE-8B67-63649B6DEAC9}"/>
                  </a:ext>
                </a:extLst>
              </p:cNvPr>
              <p:cNvSpPr>
                <a:spLocks/>
              </p:cNvSpPr>
              <p:nvPr/>
            </p:nvSpPr>
            <p:spPr bwMode="auto">
              <a:xfrm>
                <a:off x="1246187" y="4183063"/>
                <a:ext cx="449263" cy="301625"/>
              </a:xfrm>
              <a:custGeom>
                <a:avLst/>
                <a:gdLst>
                  <a:gd name="T0" fmla="*/ 17 w 119"/>
                  <a:gd name="T1" fmla="*/ 0 h 80"/>
                  <a:gd name="T2" fmla="*/ 7 w 119"/>
                  <a:gd name="T3" fmla="*/ 9 h 80"/>
                  <a:gd name="T4" fmla="*/ 1 w 119"/>
                  <a:gd name="T5" fmla="*/ 57 h 80"/>
                  <a:gd name="T6" fmla="*/ 10 w 119"/>
                  <a:gd name="T7" fmla="*/ 69 h 80"/>
                  <a:gd name="T8" fmla="*/ 100 w 119"/>
                  <a:gd name="T9" fmla="*/ 80 h 80"/>
                  <a:gd name="T10" fmla="*/ 101 w 119"/>
                  <a:gd name="T11" fmla="*/ 80 h 80"/>
                  <a:gd name="T12" fmla="*/ 112 w 119"/>
                  <a:gd name="T13" fmla="*/ 71 h 80"/>
                  <a:gd name="T14" fmla="*/ 118 w 119"/>
                  <a:gd name="T15" fmla="*/ 24 h 80"/>
                  <a:gd name="T16" fmla="*/ 109 w 119"/>
                  <a:gd name="T17" fmla="*/ 12 h 80"/>
                  <a:gd name="T18" fmla="*/ 19 w 119"/>
                  <a:gd name="T19" fmla="*/ 0 h 80"/>
                  <a:gd name="T20" fmla="*/ 17 w 119"/>
                  <a:gd name="T2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9" h="80">
                    <a:moveTo>
                      <a:pt x="17" y="0"/>
                    </a:moveTo>
                    <a:cubicBezTo>
                      <a:pt x="12" y="0"/>
                      <a:pt x="8" y="4"/>
                      <a:pt x="7" y="9"/>
                    </a:cubicBezTo>
                    <a:cubicBezTo>
                      <a:pt x="1" y="57"/>
                      <a:pt x="1" y="57"/>
                      <a:pt x="1" y="57"/>
                    </a:cubicBezTo>
                    <a:cubicBezTo>
                      <a:pt x="0" y="63"/>
                      <a:pt x="4" y="68"/>
                      <a:pt x="10" y="69"/>
                    </a:cubicBezTo>
                    <a:cubicBezTo>
                      <a:pt x="100" y="80"/>
                      <a:pt x="100" y="80"/>
                      <a:pt x="100" y="80"/>
                    </a:cubicBezTo>
                    <a:cubicBezTo>
                      <a:pt x="101" y="80"/>
                      <a:pt x="101" y="80"/>
                      <a:pt x="101" y="80"/>
                    </a:cubicBezTo>
                    <a:cubicBezTo>
                      <a:pt x="107" y="80"/>
                      <a:pt x="111" y="77"/>
                      <a:pt x="112" y="71"/>
                    </a:cubicBezTo>
                    <a:cubicBezTo>
                      <a:pt x="118" y="24"/>
                      <a:pt x="118" y="24"/>
                      <a:pt x="118" y="24"/>
                    </a:cubicBezTo>
                    <a:cubicBezTo>
                      <a:pt x="119" y="18"/>
                      <a:pt x="115" y="13"/>
                      <a:pt x="109" y="12"/>
                    </a:cubicBezTo>
                    <a:cubicBezTo>
                      <a:pt x="19" y="0"/>
                      <a:pt x="19" y="0"/>
                      <a:pt x="19" y="0"/>
                    </a:cubicBezTo>
                    <a:cubicBezTo>
                      <a:pt x="18" y="0"/>
                      <a:pt x="18" y="0"/>
                      <a:pt x="17" y="0"/>
                    </a:cubicBezTo>
                  </a:path>
                </a:pathLst>
              </a:custGeom>
              <a:solidFill>
                <a:srgbClr val="E7F0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225">
                <a:extLst>
                  <a:ext uri="{FF2B5EF4-FFF2-40B4-BE49-F238E27FC236}">
                    <a16:creationId xmlns:a16="http://schemas.microsoft.com/office/drawing/2014/main" id="{B320C6A8-E11B-4BDF-A526-626EDFAFB2C7}"/>
                  </a:ext>
                </a:extLst>
              </p:cNvPr>
              <p:cNvSpPr>
                <a:spLocks/>
              </p:cNvSpPr>
              <p:nvPr/>
            </p:nvSpPr>
            <p:spPr bwMode="auto">
              <a:xfrm>
                <a:off x="1216025" y="4221163"/>
                <a:ext cx="498475" cy="342900"/>
              </a:xfrm>
              <a:custGeom>
                <a:avLst/>
                <a:gdLst>
                  <a:gd name="T0" fmla="*/ 53 w 132"/>
                  <a:gd name="T1" fmla="*/ 9 h 91"/>
                  <a:gd name="T2" fmla="*/ 51 w 132"/>
                  <a:gd name="T3" fmla="*/ 3 h 91"/>
                  <a:gd name="T4" fmla="*/ 47 w 132"/>
                  <a:gd name="T5" fmla="*/ 0 h 91"/>
                  <a:gd name="T6" fmla="*/ 5 w 132"/>
                  <a:gd name="T7" fmla="*/ 0 h 91"/>
                  <a:gd name="T8" fmla="*/ 0 w 132"/>
                  <a:gd name="T9" fmla="*/ 5 h 91"/>
                  <a:gd name="T10" fmla="*/ 0 w 132"/>
                  <a:gd name="T11" fmla="*/ 33 h 91"/>
                  <a:gd name="T12" fmla="*/ 1 w 132"/>
                  <a:gd name="T13" fmla="*/ 33 h 91"/>
                  <a:gd name="T14" fmla="*/ 1 w 132"/>
                  <a:gd name="T15" fmla="*/ 86 h 91"/>
                  <a:gd name="T16" fmla="*/ 5 w 132"/>
                  <a:gd name="T17" fmla="*/ 91 h 91"/>
                  <a:gd name="T18" fmla="*/ 128 w 132"/>
                  <a:gd name="T19" fmla="*/ 91 h 91"/>
                  <a:gd name="T20" fmla="*/ 132 w 132"/>
                  <a:gd name="T21" fmla="*/ 86 h 91"/>
                  <a:gd name="T22" fmla="*/ 132 w 132"/>
                  <a:gd name="T23" fmla="*/ 16 h 91"/>
                  <a:gd name="T24" fmla="*/ 128 w 132"/>
                  <a:gd name="T25" fmla="*/ 11 h 91"/>
                  <a:gd name="T26" fmla="*/ 57 w 132"/>
                  <a:gd name="T27" fmla="*/ 11 h 91"/>
                  <a:gd name="T28" fmla="*/ 53 w 132"/>
                  <a:gd name="T29" fmla="*/ 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 h="91">
                    <a:moveTo>
                      <a:pt x="53" y="9"/>
                    </a:moveTo>
                    <a:cubicBezTo>
                      <a:pt x="51" y="3"/>
                      <a:pt x="51" y="3"/>
                      <a:pt x="51" y="3"/>
                    </a:cubicBezTo>
                    <a:cubicBezTo>
                      <a:pt x="50" y="1"/>
                      <a:pt x="48" y="0"/>
                      <a:pt x="47" y="0"/>
                    </a:cubicBezTo>
                    <a:cubicBezTo>
                      <a:pt x="5" y="0"/>
                      <a:pt x="5" y="0"/>
                      <a:pt x="5" y="0"/>
                    </a:cubicBezTo>
                    <a:cubicBezTo>
                      <a:pt x="2" y="0"/>
                      <a:pt x="0" y="2"/>
                      <a:pt x="0" y="5"/>
                    </a:cubicBezTo>
                    <a:cubicBezTo>
                      <a:pt x="0" y="33"/>
                      <a:pt x="0" y="33"/>
                      <a:pt x="0" y="33"/>
                    </a:cubicBezTo>
                    <a:cubicBezTo>
                      <a:pt x="1" y="33"/>
                      <a:pt x="1" y="33"/>
                      <a:pt x="1" y="33"/>
                    </a:cubicBezTo>
                    <a:cubicBezTo>
                      <a:pt x="1" y="86"/>
                      <a:pt x="1" y="86"/>
                      <a:pt x="1" y="86"/>
                    </a:cubicBezTo>
                    <a:cubicBezTo>
                      <a:pt x="1" y="89"/>
                      <a:pt x="2" y="91"/>
                      <a:pt x="5" y="91"/>
                    </a:cubicBezTo>
                    <a:cubicBezTo>
                      <a:pt x="128" y="91"/>
                      <a:pt x="128" y="91"/>
                      <a:pt x="128" y="91"/>
                    </a:cubicBezTo>
                    <a:cubicBezTo>
                      <a:pt x="130" y="91"/>
                      <a:pt x="132" y="89"/>
                      <a:pt x="132" y="86"/>
                    </a:cubicBezTo>
                    <a:cubicBezTo>
                      <a:pt x="132" y="16"/>
                      <a:pt x="132" y="16"/>
                      <a:pt x="132" y="16"/>
                    </a:cubicBezTo>
                    <a:cubicBezTo>
                      <a:pt x="132" y="13"/>
                      <a:pt x="130" y="11"/>
                      <a:pt x="128" y="11"/>
                    </a:cubicBezTo>
                    <a:cubicBezTo>
                      <a:pt x="57" y="11"/>
                      <a:pt x="57" y="11"/>
                      <a:pt x="57" y="11"/>
                    </a:cubicBezTo>
                    <a:cubicBezTo>
                      <a:pt x="55" y="11"/>
                      <a:pt x="54" y="10"/>
                      <a:pt x="53" y="9"/>
                    </a:cubicBezTo>
                    <a:close/>
                  </a:path>
                </a:pathLst>
              </a:custGeom>
              <a:solidFill>
                <a:srgbClr val="7983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Oval 226">
                <a:extLst>
                  <a:ext uri="{FF2B5EF4-FFF2-40B4-BE49-F238E27FC236}">
                    <a16:creationId xmlns:a16="http://schemas.microsoft.com/office/drawing/2014/main" id="{3A05E584-28B5-4906-93E7-F9910665455B}"/>
                  </a:ext>
                </a:extLst>
              </p:cNvPr>
              <p:cNvSpPr>
                <a:spLocks noChangeArrowheads="1"/>
              </p:cNvSpPr>
              <p:nvPr/>
            </p:nvSpPr>
            <p:spPr bwMode="auto">
              <a:xfrm>
                <a:off x="1382712" y="4322763"/>
                <a:ext cx="184150" cy="188913"/>
              </a:xfrm>
              <a:prstGeom prst="ellipse">
                <a:avLst/>
              </a:prstGeom>
              <a:solidFill>
                <a:srgbClr val="EAE8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227">
                <a:extLst>
                  <a:ext uri="{FF2B5EF4-FFF2-40B4-BE49-F238E27FC236}">
                    <a16:creationId xmlns:a16="http://schemas.microsoft.com/office/drawing/2014/main" id="{0DE630CB-12C5-4839-A6D5-94C80598540C}"/>
                  </a:ext>
                </a:extLst>
              </p:cNvPr>
              <p:cNvSpPr>
                <a:spLocks/>
              </p:cNvSpPr>
              <p:nvPr/>
            </p:nvSpPr>
            <p:spPr bwMode="auto">
              <a:xfrm>
                <a:off x="1404937" y="4344988"/>
                <a:ext cx="142875" cy="144463"/>
              </a:xfrm>
              <a:custGeom>
                <a:avLst/>
                <a:gdLst>
                  <a:gd name="T0" fmla="*/ 90 w 90"/>
                  <a:gd name="T1" fmla="*/ 29 h 91"/>
                  <a:gd name="T2" fmla="*/ 59 w 90"/>
                  <a:gd name="T3" fmla="*/ 29 h 91"/>
                  <a:gd name="T4" fmla="*/ 59 w 90"/>
                  <a:gd name="T5" fmla="*/ 0 h 91"/>
                  <a:gd name="T6" fmla="*/ 28 w 90"/>
                  <a:gd name="T7" fmla="*/ 0 h 91"/>
                  <a:gd name="T8" fmla="*/ 28 w 90"/>
                  <a:gd name="T9" fmla="*/ 29 h 91"/>
                  <a:gd name="T10" fmla="*/ 0 w 90"/>
                  <a:gd name="T11" fmla="*/ 29 h 91"/>
                  <a:gd name="T12" fmla="*/ 0 w 90"/>
                  <a:gd name="T13" fmla="*/ 62 h 91"/>
                  <a:gd name="T14" fmla="*/ 28 w 90"/>
                  <a:gd name="T15" fmla="*/ 62 h 91"/>
                  <a:gd name="T16" fmla="*/ 28 w 90"/>
                  <a:gd name="T17" fmla="*/ 91 h 91"/>
                  <a:gd name="T18" fmla="*/ 59 w 90"/>
                  <a:gd name="T19" fmla="*/ 91 h 91"/>
                  <a:gd name="T20" fmla="*/ 59 w 90"/>
                  <a:gd name="T21" fmla="*/ 62 h 91"/>
                  <a:gd name="T22" fmla="*/ 90 w 90"/>
                  <a:gd name="T23" fmla="*/ 62 h 91"/>
                  <a:gd name="T24" fmla="*/ 90 w 90"/>
                  <a:gd name="T25" fmla="*/ 2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91">
                    <a:moveTo>
                      <a:pt x="90" y="29"/>
                    </a:moveTo>
                    <a:lnTo>
                      <a:pt x="59" y="29"/>
                    </a:lnTo>
                    <a:lnTo>
                      <a:pt x="59" y="0"/>
                    </a:lnTo>
                    <a:lnTo>
                      <a:pt x="28" y="0"/>
                    </a:lnTo>
                    <a:lnTo>
                      <a:pt x="28" y="29"/>
                    </a:lnTo>
                    <a:lnTo>
                      <a:pt x="0" y="29"/>
                    </a:lnTo>
                    <a:lnTo>
                      <a:pt x="0" y="62"/>
                    </a:lnTo>
                    <a:lnTo>
                      <a:pt x="28" y="62"/>
                    </a:lnTo>
                    <a:lnTo>
                      <a:pt x="28" y="91"/>
                    </a:lnTo>
                    <a:lnTo>
                      <a:pt x="59" y="91"/>
                    </a:lnTo>
                    <a:lnTo>
                      <a:pt x="59" y="62"/>
                    </a:lnTo>
                    <a:lnTo>
                      <a:pt x="90" y="62"/>
                    </a:lnTo>
                    <a:lnTo>
                      <a:pt x="90" y="29"/>
                    </a:lnTo>
                    <a:close/>
                  </a:path>
                </a:pathLst>
              </a:custGeom>
              <a:solidFill>
                <a:srgbClr val="F263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Oval 228">
                <a:extLst>
                  <a:ext uri="{FF2B5EF4-FFF2-40B4-BE49-F238E27FC236}">
                    <a16:creationId xmlns:a16="http://schemas.microsoft.com/office/drawing/2014/main" id="{9BCA0013-243B-49E1-9A0D-4F4FE4928AC4}"/>
                  </a:ext>
                </a:extLst>
              </p:cNvPr>
              <p:cNvSpPr>
                <a:spLocks noChangeArrowheads="1"/>
              </p:cNvSpPr>
              <p:nvPr/>
            </p:nvSpPr>
            <p:spPr bwMode="auto">
              <a:xfrm>
                <a:off x="-1588" y="3459163"/>
                <a:ext cx="95250" cy="90488"/>
              </a:xfrm>
              <a:prstGeom prst="ellipse">
                <a:avLst/>
              </a:prstGeom>
              <a:solidFill>
                <a:srgbClr val="08B3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Rectangle 229">
                <a:extLst>
                  <a:ext uri="{FF2B5EF4-FFF2-40B4-BE49-F238E27FC236}">
                    <a16:creationId xmlns:a16="http://schemas.microsoft.com/office/drawing/2014/main" id="{CE3B62E6-2CAD-4F28-8DAA-C5C0E30ECABE}"/>
                  </a:ext>
                </a:extLst>
              </p:cNvPr>
              <p:cNvSpPr>
                <a:spLocks noChangeArrowheads="1"/>
              </p:cNvSpPr>
              <p:nvPr/>
            </p:nvSpPr>
            <p:spPr bwMode="auto">
              <a:xfrm>
                <a:off x="115887" y="3565526"/>
                <a:ext cx="68263" cy="63500"/>
              </a:xfrm>
              <a:prstGeom prst="rect">
                <a:avLst/>
              </a:prstGeom>
              <a:solidFill>
                <a:srgbClr val="7983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Rectangle 230">
                <a:extLst>
                  <a:ext uri="{FF2B5EF4-FFF2-40B4-BE49-F238E27FC236}">
                    <a16:creationId xmlns:a16="http://schemas.microsoft.com/office/drawing/2014/main" id="{CC2FD594-A498-41E4-89FE-923B2D4F380D}"/>
                  </a:ext>
                </a:extLst>
              </p:cNvPr>
              <p:cNvSpPr>
                <a:spLocks noChangeArrowheads="1"/>
              </p:cNvSpPr>
              <p:nvPr/>
            </p:nvSpPr>
            <p:spPr bwMode="auto">
              <a:xfrm>
                <a:off x="127000" y="3632201"/>
                <a:ext cx="44450" cy="19050"/>
              </a:xfrm>
              <a:prstGeom prst="rect">
                <a:avLst/>
              </a:prstGeom>
              <a:solidFill>
                <a:srgbClr val="7983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231">
                <a:extLst>
                  <a:ext uri="{FF2B5EF4-FFF2-40B4-BE49-F238E27FC236}">
                    <a16:creationId xmlns:a16="http://schemas.microsoft.com/office/drawing/2014/main" id="{FD2DF1DE-9BC1-4C73-A3AC-4401626FB16A}"/>
                  </a:ext>
                </a:extLst>
              </p:cNvPr>
              <p:cNvSpPr>
                <a:spLocks/>
              </p:cNvSpPr>
              <p:nvPr/>
            </p:nvSpPr>
            <p:spPr bwMode="auto">
              <a:xfrm>
                <a:off x="96837" y="3371851"/>
                <a:ext cx="104775" cy="188913"/>
              </a:xfrm>
              <a:custGeom>
                <a:avLst/>
                <a:gdLst>
                  <a:gd name="T0" fmla="*/ 3 w 28"/>
                  <a:gd name="T1" fmla="*/ 37 h 50"/>
                  <a:gd name="T2" fmla="*/ 0 w 28"/>
                  <a:gd name="T3" fmla="*/ 26 h 50"/>
                  <a:gd name="T4" fmla="*/ 0 w 28"/>
                  <a:gd name="T5" fmla="*/ 15 h 50"/>
                  <a:gd name="T6" fmla="*/ 5 w 28"/>
                  <a:gd name="T7" fmla="*/ 9 h 50"/>
                  <a:gd name="T8" fmla="*/ 5 w 28"/>
                  <a:gd name="T9" fmla="*/ 0 h 50"/>
                  <a:gd name="T10" fmla="*/ 23 w 28"/>
                  <a:gd name="T11" fmla="*/ 0 h 50"/>
                  <a:gd name="T12" fmla="*/ 23 w 28"/>
                  <a:gd name="T13" fmla="*/ 9 h 50"/>
                  <a:gd name="T14" fmla="*/ 28 w 28"/>
                  <a:gd name="T15" fmla="*/ 15 h 50"/>
                  <a:gd name="T16" fmla="*/ 28 w 28"/>
                  <a:gd name="T17" fmla="*/ 45 h 50"/>
                  <a:gd name="T18" fmla="*/ 23 w 28"/>
                  <a:gd name="T19" fmla="*/ 50 h 50"/>
                  <a:gd name="T20" fmla="*/ 5 w 28"/>
                  <a:gd name="T21" fmla="*/ 50 h 50"/>
                  <a:gd name="T22" fmla="*/ 0 w 28"/>
                  <a:gd name="T23" fmla="*/ 47 h 50"/>
                  <a:gd name="T24" fmla="*/ 3 w 28"/>
                  <a:gd name="T25" fmla="*/ 3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50">
                    <a:moveTo>
                      <a:pt x="3" y="37"/>
                    </a:moveTo>
                    <a:cubicBezTo>
                      <a:pt x="3" y="33"/>
                      <a:pt x="2" y="29"/>
                      <a:pt x="0" y="26"/>
                    </a:cubicBezTo>
                    <a:cubicBezTo>
                      <a:pt x="0" y="15"/>
                      <a:pt x="0" y="15"/>
                      <a:pt x="0" y="15"/>
                    </a:cubicBezTo>
                    <a:cubicBezTo>
                      <a:pt x="3" y="15"/>
                      <a:pt x="5" y="12"/>
                      <a:pt x="5" y="9"/>
                    </a:cubicBezTo>
                    <a:cubicBezTo>
                      <a:pt x="5" y="0"/>
                      <a:pt x="5" y="0"/>
                      <a:pt x="5" y="0"/>
                    </a:cubicBezTo>
                    <a:cubicBezTo>
                      <a:pt x="23" y="0"/>
                      <a:pt x="23" y="0"/>
                      <a:pt x="23" y="0"/>
                    </a:cubicBezTo>
                    <a:cubicBezTo>
                      <a:pt x="23" y="9"/>
                      <a:pt x="23" y="9"/>
                      <a:pt x="23" y="9"/>
                    </a:cubicBezTo>
                    <a:cubicBezTo>
                      <a:pt x="23" y="12"/>
                      <a:pt x="25" y="15"/>
                      <a:pt x="28" y="15"/>
                    </a:cubicBezTo>
                    <a:cubicBezTo>
                      <a:pt x="28" y="45"/>
                      <a:pt x="28" y="45"/>
                      <a:pt x="28" y="45"/>
                    </a:cubicBezTo>
                    <a:cubicBezTo>
                      <a:pt x="28" y="47"/>
                      <a:pt x="26" y="50"/>
                      <a:pt x="23" y="50"/>
                    </a:cubicBezTo>
                    <a:cubicBezTo>
                      <a:pt x="5" y="50"/>
                      <a:pt x="5" y="50"/>
                      <a:pt x="5" y="50"/>
                    </a:cubicBezTo>
                    <a:cubicBezTo>
                      <a:pt x="3" y="50"/>
                      <a:pt x="1" y="48"/>
                      <a:pt x="0" y="47"/>
                    </a:cubicBezTo>
                    <a:cubicBezTo>
                      <a:pt x="2" y="44"/>
                      <a:pt x="3" y="40"/>
                      <a:pt x="3" y="37"/>
                    </a:cubicBezTo>
                    <a:close/>
                  </a:path>
                </a:pathLst>
              </a:custGeom>
              <a:solidFill>
                <a:srgbClr val="7983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2" name="Rectangle 232">
                <a:extLst>
                  <a:ext uri="{FF2B5EF4-FFF2-40B4-BE49-F238E27FC236}">
                    <a16:creationId xmlns:a16="http://schemas.microsoft.com/office/drawing/2014/main" id="{C8625B53-B2FD-4516-9CFD-3F60D734B8D1}"/>
                  </a:ext>
                </a:extLst>
              </p:cNvPr>
              <p:cNvSpPr>
                <a:spLocks noChangeArrowheads="1"/>
              </p:cNvSpPr>
              <p:nvPr/>
            </p:nvSpPr>
            <p:spPr bwMode="auto">
              <a:xfrm>
                <a:off x="100012" y="3349626"/>
                <a:ext cx="98425" cy="22225"/>
              </a:xfrm>
              <a:prstGeom prst="rect">
                <a:avLst/>
              </a:prstGeom>
              <a:solidFill>
                <a:srgbClr val="7983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3" name="Freeform 233">
                <a:extLst>
                  <a:ext uri="{FF2B5EF4-FFF2-40B4-BE49-F238E27FC236}">
                    <a16:creationId xmlns:a16="http://schemas.microsoft.com/office/drawing/2014/main" id="{886BB856-CF74-42C3-9F69-F0AD16052D9D}"/>
                  </a:ext>
                </a:extLst>
              </p:cNvPr>
              <p:cNvSpPr>
                <a:spLocks/>
              </p:cNvSpPr>
              <p:nvPr/>
            </p:nvSpPr>
            <p:spPr bwMode="auto">
              <a:xfrm>
                <a:off x="-114300" y="3505201"/>
                <a:ext cx="173038" cy="247650"/>
              </a:xfrm>
              <a:custGeom>
                <a:avLst/>
                <a:gdLst>
                  <a:gd name="T0" fmla="*/ 22 w 46"/>
                  <a:gd name="T1" fmla="*/ 0 h 66"/>
                  <a:gd name="T2" fmla="*/ 22 w 46"/>
                  <a:gd name="T3" fmla="*/ 2 h 66"/>
                  <a:gd name="T4" fmla="*/ 37 w 46"/>
                  <a:gd name="T5" fmla="*/ 20 h 66"/>
                  <a:gd name="T6" fmla="*/ 31 w 46"/>
                  <a:gd name="T7" fmla="*/ 27 h 66"/>
                  <a:gd name="T8" fmla="*/ 32 w 46"/>
                  <a:gd name="T9" fmla="*/ 44 h 66"/>
                  <a:gd name="T10" fmla="*/ 46 w 46"/>
                  <a:gd name="T11" fmla="*/ 59 h 66"/>
                  <a:gd name="T12" fmla="*/ 44 w 46"/>
                  <a:gd name="T13" fmla="*/ 66 h 66"/>
                  <a:gd name="T14" fmla="*/ 22 w 46"/>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66">
                    <a:moveTo>
                      <a:pt x="22" y="0"/>
                    </a:moveTo>
                    <a:cubicBezTo>
                      <a:pt x="22" y="1"/>
                      <a:pt x="22" y="1"/>
                      <a:pt x="22" y="2"/>
                    </a:cubicBezTo>
                    <a:cubicBezTo>
                      <a:pt x="22" y="11"/>
                      <a:pt x="28" y="18"/>
                      <a:pt x="37" y="20"/>
                    </a:cubicBezTo>
                    <a:cubicBezTo>
                      <a:pt x="34" y="22"/>
                      <a:pt x="32" y="24"/>
                      <a:pt x="31" y="27"/>
                    </a:cubicBezTo>
                    <a:cubicBezTo>
                      <a:pt x="29" y="33"/>
                      <a:pt x="30" y="39"/>
                      <a:pt x="32" y="44"/>
                    </a:cubicBezTo>
                    <a:cubicBezTo>
                      <a:pt x="35" y="50"/>
                      <a:pt x="40" y="55"/>
                      <a:pt x="46" y="59"/>
                    </a:cubicBezTo>
                    <a:cubicBezTo>
                      <a:pt x="44" y="66"/>
                      <a:pt x="44" y="66"/>
                      <a:pt x="44" y="66"/>
                    </a:cubicBezTo>
                    <a:cubicBezTo>
                      <a:pt x="13" y="58"/>
                      <a:pt x="0" y="24"/>
                      <a:pt x="22" y="0"/>
                    </a:cubicBezTo>
                    <a:close/>
                  </a:path>
                </a:pathLst>
              </a:custGeom>
              <a:solidFill>
                <a:srgbClr val="7983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4" name="Rectangle 234">
                <a:extLst>
                  <a:ext uri="{FF2B5EF4-FFF2-40B4-BE49-F238E27FC236}">
                    <a16:creationId xmlns:a16="http://schemas.microsoft.com/office/drawing/2014/main" id="{45FCD2E5-6B20-48A9-9F22-AD6B7008D7C9}"/>
                  </a:ext>
                </a:extLst>
              </p:cNvPr>
              <p:cNvSpPr>
                <a:spLocks noChangeArrowheads="1"/>
              </p:cNvSpPr>
              <p:nvPr/>
            </p:nvSpPr>
            <p:spPr bwMode="auto">
              <a:xfrm>
                <a:off x="-1588" y="3722688"/>
                <a:ext cx="95250" cy="65088"/>
              </a:xfrm>
              <a:prstGeom prst="rect">
                <a:avLst/>
              </a:prstGeom>
              <a:solidFill>
                <a:srgbClr val="7983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5" name="Freeform 235">
                <a:extLst>
                  <a:ext uri="{FF2B5EF4-FFF2-40B4-BE49-F238E27FC236}">
                    <a16:creationId xmlns:a16="http://schemas.microsoft.com/office/drawing/2014/main" id="{37DA00C7-B624-4E10-A5EC-3486E6A6926D}"/>
                  </a:ext>
                </a:extLst>
              </p:cNvPr>
              <p:cNvSpPr>
                <a:spLocks/>
              </p:cNvSpPr>
              <p:nvPr/>
            </p:nvSpPr>
            <p:spPr bwMode="auto">
              <a:xfrm>
                <a:off x="-84138" y="3787776"/>
                <a:ext cx="358775" cy="38100"/>
              </a:xfrm>
              <a:custGeom>
                <a:avLst/>
                <a:gdLst>
                  <a:gd name="T0" fmla="*/ 0 w 95"/>
                  <a:gd name="T1" fmla="*/ 10 h 10"/>
                  <a:gd name="T2" fmla="*/ 95 w 95"/>
                  <a:gd name="T3" fmla="*/ 10 h 10"/>
                  <a:gd name="T4" fmla="*/ 86 w 95"/>
                  <a:gd name="T5" fmla="*/ 0 h 10"/>
                  <a:gd name="T6" fmla="*/ 9 w 95"/>
                  <a:gd name="T7" fmla="*/ 0 h 10"/>
                  <a:gd name="T8" fmla="*/ 0 w 95"/>
                  <a:gd name="T9" fmla="*/ 10 h 10"/>
                </a:gdLst>
                <a:ahLst/>
                <a:cxnLst>
                  <a:cxn ang="0">
                    <a:pos x="T0" y="T1"/>
                  </a:cxn>
                  <a:cxn ang="0">
                    <a:pos x="T2" y="T3"/>
                  </a:cxn>
                  <a:cxn ang="0">
                    <a:pos x="T4" y="T5"/>
                  </a:cxn>
                  <a:cxn ang="0">
                    <a:pos x="T6" y="T7"/>
                  </a:cxn>
                  <a:cxn ang="0">
                    <a:pos x="T8" y="T9"/>
                  </a:cxn>
                </a:cxnLst>
                <a:rect l="0" t="0" r="r" b="b"/>
                <a:pathLst>
                  <a:path w="95" h="10">
                    <a:moveTo>
                      <a:pt x="0" y="10"/>
                    </a:moveTo>
                    <a:cubicBezTo>
                      <a:pt x="95" y="10"/>
                      <a:pt x="95" y="10"/>
                      <a:pt x="95" y="10"/>
                    </a:cubicBezTo>
                    <a:cubicBezTo>
                      <a:pt x="95" y="5"/>
                      <a:pt x="91" y="0"/>
                      <a:pt x="86" y="0"/>
                    </a:cubicBezTo>
                    <a:cubicBezTo>
                      <a:pt x="9" y="0"/>
                      <a:pt x="9" y="0"/>
                      <a:pt x="9" y="0"/>
                    </a:cubicBezTo>
                    <a:cubicBezTo>
                      <a:pt x="4" y="0"/>
                      <a:pt x="0" y="5"/>
                      <a:pt x="0" y="10"/>
                    </a:cubicBezTo>
                    <a:close/>
                  </a:path>
                </a:pathLst>
              </a:custGeom>
              <a:solidFill>
                <a:srgbClr val="8088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6" name="Rectangle 236">
                <a:extLst>
                  <a:ext uri="{FF2B5EF4-FFF2-40B4-BE49-F238E27FC236}">
                    <a16:creationId xmlns:a16="http://schemas.microsoft.com/office/drawing/2014/main" id="{0F734631-6C1F-4A4F-9FA4-9A32F1F17E3A}"/>
                  </a:ext>
                </a:extLst>
              </p:cNvPr>
              <p:cNvSpPr>
                <a:spLocks noChangeArrowheads="1"/>
              </p:cNvSpPr>
              <p:nvPr/>
            </p:nvSpPr>
            <p:spPr bwMode="auto">
              <a:xfrm>
                <a:off x="58737" y="3673476"/>
                <a:ext cx="180975" cy="30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7" name="Freeform 237">
                <a:extLst>
                  <a:ext uri="{FF2B5EF4-FFF2-40B4-BE49-F238E27FC236}">
                    <a16:creationId xmlns:a16="http://schemas.microsoft.com/office/drawing/2014/main" id="{C8CDAD8F-05A8-43E6-9E3A-B3DFF937FC6D}"/>
                  </a:ext>
                </a:extLst>
              </p:cNvPr>
              <p:cNvSpPr>
                <a:spLocks/>
              </p:cNvSpPr>
              <p:nvPr/>
            </p:nvSpPr>
            <p:spPr bwMode="auto">
              <a:xfrm>
                <a:off x="3248025" y="2851151"/>
                <a:ext cx="819150" cy="1295400"/>
              </a:xfrm>
              <a:custGeom>
                <a:avLst/>
                <a:gdLst>
                  <a:gd name="T0" fmla="*/ 9 w 217"/>
                  <a:gd name="T1" fmla="*/ 0 h 343"/>
                  <a:gd name="T2" fmla="*/ 14 w 217"/>
                  <a:gd name="T3" fmla="*/ 183 h 343"/>
                  <a:gd name="T4" fmla="*/ 103 w 217"/>
                  <a:gd name="T5" fmla="*/ 234 h 343"/>
                  <a:gd name="T6" fmla="*/ 196 w 217"/>
                  <a:gd name="T7" fmla="*/ 343 h 343"/>
                  <a:gd name="T8" fmla="*/ 205 w 217"/>
                  <a:gd name="T9" fmla="*/ 206 h 343"/>
                  <a:gd name="T10" fmla="*/ 9 w 217"/>
                  <a:gd name="T11" fmla="*/ 0 h 343"/>
                </a:gdLst>
                <a:ahLst/>
                <a:cxnLst>
                  <a:cxn ang="0">
                    <a:pos x="T0" y="T1"/>
                  </a:cxn>
                  <a:cxn ang="0">
                    <a:pos x="T2" y="T3"/>
                  </a:cxn>
                  <a:cxn ang="0">
                    <a:pos x="T4" y="T5"/>
                  </a:cxn>
                  <a:cxn ang="0">
                    <a:pos x="T6" y="T7"/>
                  </a:cxn>
                  <a:cxn ang="0">
                    <a:pos x="T8" y="T9"/>
                  </a:cxn>
                  <a:cxn ang="0">
                    <a:pos x="T10" y="T11"/>
                  </a:cxn>
                </a:cxnLst>
                <a:rect l="0" t="0" r="r" b="b"/>
                <a:pathLst>
                  <a:path w="217" h="343">
                    <a:moveTo>
                      <a:pt x="9" y="0"/>
                    </a:moveTo>
                    <a:cubicBezTo>
                      <a:pt x="9" y="0"/>
                      <a:pt x="0" y="104"/>
                      <a:pt x="14" y="183"/>
                    </a:cubicBezTo>
                    <a:cubicBezTo>
                      <a:pt x="18" y="203"/>
                      <a:pt x="73" y="212"/>
                      <a:pt x="103" y="234"/>
                    </a:cubicBezTo>
                    <a:cubicBezTo>
                      <a:pt x="153" y="272"/>
                      <a:pt x="188" y="323"/>
                      <a:pt x="196" y="343"/>
                    </a:cubicBezTo>
                    <a:cubicBezTo>
                      <a:pt x="217" y="334"/>
                      <a:pt x="217" y="242"/>
                      <a:pt x="205" y="206"/>
                    </a:cubicBezTo>
                    <a:cubicBezTo>
                      <a:pt x="193" y="182"/>
                      <a:pt x="9" y="0"/>
                      <a:pt x="9" y="0"/>
                    </a:cubicBezTo>
                  </a:path>
                </a:pathLst>
              </a:custGeom>
              <a:solidFill>
                <a:srgbClr val="BDD9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8" name="Freeform 238">
                <a:extLst>
                  <a:ext uri="{FF2B5EF4-FFF2-40B4-BE49-F238E27FC236}">
                    <a16:creationId xmlns:a16="http://schemas.microsoft.com/office/drawing/2014/main" id="{6E3815FB-7DEC-45DF-93C4-35398E43DCE1}"/>
                  </a:ext>
                </a:extLst>
              </p:cNvPr>
              <p:cNvSpPr>
                <a:spLocks/>
              </p:cNvSpPr>
              <p:nvPr/>
            </p:nvSpPr>
            <p:spPr bwMode="auto">
              <a:xfrm>
                <a:off x="3198813" y="3255963"/>
                <a:ext cx="1184275" cy="871538"/>
              </a:xfrm>
              <a:custGeom>
                <a:avLst/>
                <a:gdLst>
                  <a:gd name="T0" fmla="*/ 746 w 746"/>
                  <a:gd name="T1" fmla="*/ 57 h 549"/>
                  <a:gd name="T2" fmla="*/ 288 w 746"/>
                  <a:gd name="T3" fmla="*/ 0 h 549"/>
                  <a:gd name="T4" fmla="*/ 0 w 746"/>
                  <a:gd name="T5" fmla="*/ 549 h 549"/>
                  <a:gd name="T6" fmla="*/ 373 w 746"/>
                  <a:gd name="T7" fmla="*/ 549 h 549"/>
                  <a:gd name="T8" fmla="*/ 746 w 746"/>
                  <a:gd name="T9" fmla="*/ 57 h 549"/>
                </a:gdLst>
                <a:ahLst/>
                <a:cxnLst>
                  <a:cxn ang="0">
                    <a:pos x="T0" y="T1"/>
                  </a:cxn>
                  <a:cxn ang="0">
                    <a:pos x="T2" y="T3"/>
                  </a:cxn>
                  <a:cxn ang="0">
                    <a:pos x="T4" y="T5"/>
                  </a:cxn>
                  <a:cxn ang="0">
                    <a:pos x="T6" y="T7"/>
                  </a:cxn>
                  <a:cxn ang="0">
                    <a:pos x="T8" y="T9"/>
                  </a:cxn>
                </a:cxnLst>
                <a:rect l="0" t="0" r="r" b="b"/>
                <a:pathLst>
                  <a:path w="746" h="549">
                    <a:moveTo>
                      <a:pt x="746" y="57"/>
                    </a:moveTo>
                    <a:lnTo>
                      <a:pt x="288" y="0"/>
                    </a:lnTo>
                    <a:lnTo>
                      <a:pt x="0" y="549"/>
                    </a:lnTo>
                    <a:lnTo>
                      <a:pt x="373" y="549"/>
                    </a:lnTo>
                    <a:lnTo>
                      <a:pt x="746" y="57"/>
                    </a:lnTo>
                    <a:close/>
                  </a:path>
                </a:pathLst>
              </a:custGeom>
              <a:solidFill>
                <a:srgbClr val="2A31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0" name="Freeform 240">
                <a:extLst>
                  <a:ext uri="{FF2B5EF4-FFF2-40B4-BE49-F238E27FC236}">
                    <a16:creationId xmlns:a16="http://schemas.microsoft.com/office/drawing/2014/main" id="{37B5AFE8-F2A6-4B35-9034-A165F760F4B1}"/>
                  </a:ext>
                </a:extLst>
              </p:cNvPr>
              <p:cNvSpPr>
                <a:spLocks/>
              </p:cNvSpPr>
              <p:nvPr/>
            </p:nvSpPr>
            <p:spPr bwMode="auto">
              <a:xfrm>
                <a:off x="3644900" y="3255963"/>
                <a:ext cx="738188" cy="871538"/>
              </a:xfrm>
              <a:custGeom>
                <a:avLst/>
                <a:gdLst>
                  <a:gd name="T0" fmla="*/ 3 w 196"/>
                  <a:gd name="T1" fmla="*/ 0 h 231"/>
                  <a:gd name="T2" fmla="*/ 3 w 196"/>
                  <a:gd name="T3" fmla="*/ 0 h 231"/>
                  <a:gd name="T4" fmla="*/ 0 w 196"/>
                  <a:gd name="T5" fmla="*/ 7 h 231"/>
                  <a:gd name="T6" fmla="*/ 97 w 196"/>
                  <a:gd name="T7" fmla="*/ 60 h 231"/>
                  <a:gd name="T8" fmla="*/ 10 w 196"/>
                  <a:gd name="T9" fmla="*/ 231 h 231"/>
                  <a:gd name="T10" fmla="*/ 39 w 196"/>
                  <a:gd name="T11" fmla="*/ 231 h 231"/>
                  <a:gd name="T12" fmla="*/ 196 w 196"/>
                  <a:gd name="T13" fmla="*/ 24 h 231"/>
                  <a:gd name="T14" fmla="*/ 152 w 196"/>
                  <a:gd name="T15" fmla="*/ 18 h 231"/>
                  <a:gd name="T16" fmla="*/ 150 w 196"/>
                  <a:gd name="T17" fmla="*/ 18 h 231"/>
                  <a:gd name="T18" fmla="*/ 122 w 196"/>
                  <a:gd name="T19" fmla="*/ 15 h 231"/>
                  <a:gd name="T20" fmla="*/ 3 w 196"/>
                  <a:gd name="T21" fmla="*/ 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231">
                    <a:moveTo>
                      <a:pt x="3" y="0"/>
                    </a:moveTo>
                    <a:cubicBezTo>
                      <a:pt x="3" y="0"/>
                      <a:pt x="3" y="0"/>
                      <a:pt x="3" y="0"/>
                    </a:cubicBezTo>
                    <a:cubicBezTo>
                      <a:pt x="0" y="7"/>
                      <a:pt x="0" y="7"/>
                      <a:pt x="0" y="7"/>
                    </a:cubicBezTo>
                    <a:cubicBezTo>
                      <a:pt x="30" y="15"/>
                      <a:pt x="88" y="33"/>
                      <a:pt x="97" y="60"/>
                    </a:cubicBezTo>
                    <a:cubicBezTo>
                      <a:pt x="106" y="89"/>
                      <a:pt x="39" y="190"/>
                      <a:pt x="10" y="231"/>
                    </a:cubicBezTo>
                    <a:cubicBezTo>
                      <a:pt x="39" y="231"/>
                      <a:pt x="39" y="231"/>
                      <a:pt x="39" y="231"/>
                    </a:cubicBezTo>
                    <a:cubicBezTo>
                      <a:pt x="196" y="24"/>
                      <a:pt x="196" y="24"/>
                      <a:pt x="196" y="24"/>
                    </a:cubicBezTo>
                    <a:cubicBezTo>
                      <a:pt x="152" y="18"/>
                      <a:pt x="152" y="18"/>
                      <a:pt x="152" y="18"/>
                    </a:cubicBezTo>
                    <a:cubicBezTo>
                      <a:pt x="150" y="18"/>
                      <a:pt x="150" y="18"/>
                      <a:pt x="150" y="18"/>
                    </a:cubicBezTo>
                    <a:cubicBezTo>
                      <a:pt x="122" y="15"/>
                      <a:pt x="122" y="15"/>
                      <a:pt x="122" y="15"/>
                    </a:cubicBezTo>
                    <a:cubicBezTo>
                      <a:pt x="3" y="0"/>
                      <a:pt x="3" y="0"/>
                      <a:pt x="3" y="0"/>
                    </a:cubicBezTo>
                  </a:path>
                </a:pathLst>
              </a:custGeom>
              <a:solidFill>
                <a:srgbClr val="272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1" name="Freeform 241">
                <a:extLst>
                  <a:ext uri="{FF2B5EF4-FFF2-40B4-BE49-F238E27FC236}">
                    <a16:creationId xmlns:a16="http://schemas.microsoft.com/office/drawing/2014/main" id="{069CD8B8-C225-4C8D-AD70-4D3579F93E89}"/>
                  </a:ext>
                </a:extLst>
              </p:cNvPr>
              <p:cNvSpPr>
                <a:spLocks/>
              </p:cNvSpPr>
              <p:nvPr/>
            </p:nvSpPr>
            <p:spPr bwMode="auto">
              <a:xfrm>
                <a:off x="3165475" y="3217863"/>
                <a:ext cx="1217613" cy="909638"/>
              </a:xfrm>
              <a:custGeom>
                <a:avLst/>
                <a:gdLst>
                  <a:gd name="T0" fmla="*/ 292 w 767"/>
                  <a:gd name="T1" fmla="*/ 0 h 573"/>
                  <a:gd name="T2" fmla="*/ 0 w 767"/>
                  <a:gd name="T3" fmla="*/ 563 h 573"/>
                  <a:gd name="T4" fmla="*/ 21 w 767"/>
                  <a:gd name="T5" fmla="*/ 573 h 573"/>
                  <a:gd name="T6" fmla="*/ 309 w 767"/>
                  <a:gd name="T7" fmla="*/ 24 h 573"/>
                  <a:gd name="T8" fmla="*/ 767 w 767"/>
                  <a:gd name="T9" fmla="*/ 81 h 573"/>
                  <a:gd name="T10" fmla="*/ 741 w 767"/>
                  <a:gd name="T11" fmla="*/ 59 h 573"/>
                  <a:gd name="T12" fmla="*/ 292 w 767"/>
                  <a:gd name="T13" fmla="*/ 0 h 573"/>
                </a:gdLst>
                <a:ahLst/>
                <a:cxnLst>
                  <a:cxn ang="0">
                    <a:pos x="T0" y="T1"/>
                  </a:cxn>
                  <a:cxn ang="0">
                    <a:pos x="T2" y="T3"/>
                  </a:cxn>
                  <a:cxn ang="0">
                    <a:pos x="T4" y="T5"/>
                  </a:cxn>
                  <a:cxn ang="0">
                    <a:pos x="T6" y="T7"/>
                  </a:cxn>
                  <a:cxn ang="0">
                    <a:pos x="T8" y="T9"/>
                  </a:cxn>
                  <a:cxn ang="0">
                    <a:pos x="T10" y="T11"/>
                  </a:cxn>
                  <a:cxn ang="0">
                    <a:pos x="T12" y="T13"/>
                  </a:cxn>
                </a:cxnLst>
                <a:rect l="0" t="0" r="r" b="b"/>
                <a:pathLst>
                  <a:path w="767" h="573">
                    <a:moveTo>
                      <a:pt x="292" y="0"/>
                    </a:moveTo>
                    <a:lnTo>
                      <a:pt x="0" y="563"/>
                    </a:lnTo>
                    <a:lnTo>
                      <a:pt x="21" y="573"/>
                    </a:lnTo>
                    <a:lnTo>
                      <a:pt x="309" y="24"/>
                    </a:lnTo>
                    <a:lnTo>
                      <a:pt x="767" y="81"/>
                    </a:lnTo>
                    <a:lnTo>
                      <a:pt x="741" y="59"/>
                    </a:lnTo>
                    <a:lnTo>
                      <a:pt x="292" y="0"/>
                    </a:lnTo>
                    <a:close/>
                  </a:path>
                </a:pathLst>
              </a:custGeom>
              <a:solidFill>
                <a:srgbClr val="374E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3" name="Freeform 263">
                <a:extLst>
                  <a:ext uri="{FF2B5EF4-FFF2-40B4-BE49-F238E27FC236}">
                    <a16:creationId xmlns:a16="http://schemas.microsoft.com/office/drawing/2014/main" id="{8BFE7E85-E0B1-4FD1-B4AC-BA8B190907E4}"/>
                  </a:ext>
                </a:extLst>
              </p:cNvPr>
              <p:cNvSpPr>
                <a:spLocks/>
              </p:cNvSpPr>
              <p:nvPr/>
            </p:nvSpPr>
            <p:spPr bwMode="auto">
              <a:xfrm>
                <a:off x="3444875" y="3802063"/>
                <a:ext cx="584200" cy="434975"/>
              </a:xfrm>
              <a:custGeom>
                <a:avLst/>
                <a:gdLst>
                  <a:gd name="T0" fmla="*/ 14 w 155"/>
                  <a:gd name="T1" fmla="*/ 6 h 115"/>
                  <a:gd name="T2" fmla="*/ 64 w 155"/>
                  <a:gd name="T3" fmla="*/ 33 h 115"/>
                  <a:gd name="T4" fmla="*/ 64 w 155"/>
                  <a:gd name="T5" fmla="*/ 32 h 115"/>
                  <a:gd name="T6" fmla="*/ 27 w 155"/>
                  <a:gd name="T7" fmla="*/ 2 h 115"/>
                  <a:gd name="T8" fmla="*/ 100 w 155"/>
                  <a:gd name="T9" fmla="*/ 28 h 115"/>
                  <a:gd name="T10" fmla="*/ 115 w 155"/>
                  <a:gd name="T11" fmla="*/ 35 h 115"/>
                  <a:gd name="T12" fmla="*/ 107 w 155"/>
                  <a:gd name="T13" fmla="*/ 3 h 115"/>
                  <a:gd name="T14" fmla="*/ 148 w 155"/>
                  <a:gd name="T15" fmla="*/ 56 h 115"/>
                  <a:gd name="T16" fmla="*/ 153 w 155"/>
                  <a:gd name="T17" fmla="*/ 80 h 115"/>
                  <a:gd name="T18" fmla="*/ 124 w 155"/>
                  <a:gd name="T19" fmla="*/ 111 h 115"/>
                  <a:gd name="T20" fmla="*/ 58 w 155"/>
                  <a:gd name="T21" fmla="*/ 84 h 115"/>
                  <a:gd name="T22" fmla="*/ 8 w 155"/>
                  <a:gd name="T23" fmla="*/ 22 h 115"/>
                  <a:gd name="T24" fmla="*/ 54 w 155"/>
                  <a:gd name="T25" fmla="*/ 57 h 115"/>
                  <a:gd name="T26" fmla="*/ 10 w 155"/>
                  <a:gd name="T27" fmla="*/ 18 h 115"/>
                  <a:gd name="T28" fmla="*/ 60 w 155"/>
                  <a:gd name="T29" fmla="*/ 45 h 115"/>
                  <a:gd name="T30" fmla="*/ 14 w 155"/>
                  <a:gd name="T31" fmla="*/ 6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5" h="115">
                    <a:moveTo>
                      <a:pt x="14" y="6"/>
                    </a:moveTo>
                    <a:cubicBezTo>
                      <a:pt x="18" y="4"/>
                      <a:pt x="47" y="22"/>
                      <a:pt x="64" y="33"/>
                    </a:cubicBezTo>
                    <a:cubicBezTo>
                      <a:pt x="64" y="32"/>
                      <a:pt x="64" y="32"/>
                      <a:pt x="64" y="32"/>
                    </a:cubicBezTo>
                    <a:cubicBezTo>
                      <a:pt x="48" y="20"/>
                      <a:pt x="20" y="6"/>
                      <a:pt x="27" y="2"/>
                    </a:cubicBezTo>
                    <a:cubicBezTo>
                      <a:pt x="30" y="0"/>
                      <a:pt x="100" y="28"/>
                      <a:pt x="100" y="28"/>
                    </a:cubicBezTo>
                    <a:cubicBezTo>
                      <a:pt x="107" y="32"/>
                      <a:pt x="108" y="32"/>
                      <a:pt x="115" y="35"/>
                    </a:cubicBezTo>
                    <a:cubicBezTo>
                      <a:pt x="113" y="31"/>
                      <a:pt x="95" y="1"/>
                      <a:pt x="107" y="3"/>
                    </a:cubicBezTo>
                    <a:cubicBezTo>
                      <a:pt x="148" y="56"/>
                      <a:pt x="148" y="56"/>
                      <a:pt x="148" y="56"/>
                    </a:cubicBezTo>
                    <a:cubicBezTo>
                      <a:pt x="155" y="67"/>
                      <a:pt x="155" y="74"/>
                      <a:pt x="153" y="80"/>
                    </a:cubicBezTo>
                    <a:cubicBezTo>
                      <a:pt x="151" y="88"/>
                      <a:pt x="141" y="107"/>
                      <a:pt x="124" y="111"/>
                    </a:cubicBezTo>
                    <a:cubicBezTo>
                      <a:pt x="108" y="115"/>
                      <a:pt x="64" y="90"/>
                      <a:pt x="58" y="84"/>
                    </a:cubicBezTo>
                    <a:cubicBezTo>
                      <a:pt x="50" y="78"/>
                      <a:pt x="0" y="34"/>
                      <a:pt x="8" y="22"/>
                    </a:cubicBezTo>
                    <a:cubicBezTo>
                      <a:pt x="8" y="22"/>
                      <a:pt x="50" y="62"/>
                      <a:pt x="54" y="57"/>
                    </a:cubicBezTo>
                    <a:cubicBezTo>
                      <a:pt x="55" y="56"/>
                      <a:pt x="13" y="29"/>
                      <a:pt x="10" y="18"/>
                    </a:cubicBezTo>
                    <a:cubicBezTo>
                      <a:pt x="8" y="10"/>
                      <a:pt x="44" y="34"/>
                      <a:pt x="60" y="45"/>
                    </a:cubicBezTo>
                    <a:cubicBezTo>
                      <a:pt x="46" y="34"/>
                      <a:pt x="12" y="8"/>
                      <a:pt x="14" y="6"/>
                    </a:cubicBezTo>
                    <a:close/>
                  </a:path>
                </a:pathLst>
              </a:custGeom>
              <a:solidFill>
                <a:srgbClr val="F3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4" name="TextBox 3">
            <a:extLst>
              <a:ext uri="{FF2B5EF4-FFF2-40B4-BE49-F238E27FC236}">
                <a16:creationId xmlns:a16="http://schemas.microsoft.com/office/drawing/2014/main" id="{427AD02C-A04C-4D9F-9915-DC730B50855B}"/>
              </a:ext>
            </a:extLst>
          </p:cNvPr>
          <p:cNvSpPr txBox="1"/>
          <p:nvPr/>
        </p:nvSpPr>
        <p:spPr>
          <a:xfrm>
            <a:off x="7366414" y="1374013"/>
            <a:ext cx="4149610" cy="553998"/>
          </a:xfrm>
          <a:prstGeom prst="rect">
            <a:avLst/>
          </a:prstGeom>
          <a:noFill/>
        </p:spPr>
        <p:txBody>
          <a:bodyPr wrap="square" lIns="0" tIns="0" rIns="0" bIns="0" rtlCol="0">
            <a:spAutoFit/>
          </a:bodyPr>
          <a:lstStyle/>
          <a:p>
            <a:r>
              <a:rPr lang="en-US" sz="3600" b="1" dirty="0">
                <a:solidFill>
                  <a:schemeClr val="bg1"/>
                </a:solidFill>
                <a:latin typeface="Times New Roman" panose="02020603050405020304" pitchFamily="18" charset="0"/>
                <a:cs typeface="Times New Roman" panose="02020603050405020304" pitchFamily="18" charset="0"/>
              </a:rPr>
              <a:t>What is our app?</a:t>
            </a:r>
          </a:p>
        </p:txBody>
      </p:sp>
      <p:sp>
        <p:nvSpPr>
          <p:cNvPr id="8" name="Rectangle 7">
            <a:extLst>
              <a:ext uri="{FF2B5EF4-FFF2-40B4-BE49-F238E27FC236}">
                <a16:creationId xmlns:a16="http://schemas.microsoft.com/office/drawing/2014/main" id="{8C4448A6-8182-4FD4-98B5-A6A3905606EB}"/>
              </a:ext>
            </a:extLst>
          </p:cNvPr>
          <p:cNvSpPr/>
          <p:nvPr/>
        </p:nvSpPr>
        <p:spPr>
          <a:xfrm>
            <a:off x="6972290" y="2449072"/>
            <a:ext cx="4962692" cy="3046988"/>
          </a:xfrm>
          <a:prstGeom prst="rect">
            <a:avLst/>
          </a:prstGeom>
        </p:spPr>
        <p:txBody>
          <a:bodyPr wrap="square" lIns="0" tIns="0" rIns="0" bIns="0" anchor="ctr">
            <a:spAutoFit/>
          </a:bodyPr>
          <a:lstStyle/>
          <a:p>
            <a:pPr marL="285750" indent="-285750">
              <a:buFont typeface="Arial" panose="020B0604020202020204" pitchFamily="34" charset="0"/>
              <a:buChar char="•"/>
            </a:pPr>
            <a:r>
              <a:rPr lang="en-US" sz="2200" dirty="0">
                <a:solidFill>
                  <a:srgbClr val="2D3B45"/>
                </a:solidFill>
                <a:effectLst/>
                <a:latin typeface="Times New Roman" panose="02020603050405020304" pitchFamily="18" charset="0"/>
                <a:cs typeface="Times New Roman" panose="02020603050405020304" pitchFamily="18" charset="0"/>
              </a:rPr>
              <a:t>An application to make the process of purchasing health and wellness products, obtaining prescription medications, and managing your healthcare needs more convenient and efficient. </a:t>
            </a:r>
          </a:p>
          <a:p>
            <a:pPr marL="285750" indent="-285750">
              <a:buFont typeface="Arial" panose="020B0604020202020204" pitchFamily="34" charset="0"/>
              <a:buChar char="•"/>
            </a:pPr>
            <a:endParaRPr lang="en-US" sz="2200" dirty="0">
              <a:solidFill>
                <a:srgbClr val="2D3B45"/>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200" dirty="0">
                <a:solidFill>
                  <a:srgbClr val="2D3B45"/>
                </a:solidFill>
                <a:latin typeface="Times New Roman" panose="02020603050405020304" pitchFamily="18" charset="0"/>
                <a:cs typeface="Times New Roman" panose="02020603050405020304" pitchFamily="18" charset="0"/>
              </a:rPr>
              <a:t>Basically, </a:t>
            </a:r>
            <a:r>
              <a:rPr lang="en-US" sz="2200" dirty="0">
                <a:solidFill>
                  <a:srgbClr val="2D3B45"/>
                </a:solidFill>
                <a:effectLst/>
                <a:latin typeface="Times New Roman" panose="02020603050405020304" pitchFamily="18" charset="0"/>
                <a:cs typeface="Times New Roman" panose="02020603050405020304" pitchFamily="18" charset="0"/>
              </a:rPr>
              <a:t>Uber Eats / </a:t>
            </a:r>
            <a:r>
              <a:rPr lang="en-US" sz="2200" dirty="0" err="1">
                <a:solidFill>
                  <a:srgbClr val="2D3B45"/>
                </a:solidFill>
                <a:effectLst/>
                <a:latin typeface="Times New Roman" panose="02020603050405020304" pitchFamily="18" charset="0"/>
                <a:cs typeface="Times New Roman" panose="02020603050405020304" pitchFamily="18" charset="0"/>
              </a:rPr>
              <a:t>DoorDash</a:t>
            </a:r>
            <a:r>
              <a:rPr lang="en-US" sz="2200" dirty="0">
                <a:solidFill>
                  <a:srgbClr val="2D3B45"/>
                </a:solidFill>
                <a:effectLst/>
                <a:latin typeface="Times New Roman" panose="02020603050405020304" pitchFamily="18" charset="0"/>
                <a:cs typeface="Times New Roman" panose="02020603050405020304" pitchFamily="18" charset="0"/>
              </a:rPr>
              <a:t> but for health &amp; wellness products instead of artery-clogging food</a:t>
            </a:r>
            <a:r>
              <a:rPr lang="en-US" dirty="0">
                <a:solidFill>
                  <a:srgbClr val="2D3B45"/>
                </a:solidFill>
                <a:effectLst/>
                <a:latin typeface="Times New Roman" panose="02020603050405020304" pitchFamily="18" charset="0"/>
                <a:cs typeface="Times New Roman" panose="02020603050405020304" pitchFamily="18" charset="0"/>
              </a:rPr>
              <a:t>.</a:t>
            </a:r>
            <a:endParaRPr lang="en-ID"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8757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96" name="Rectangle 8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1">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3">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CAF5-C203-A945-AE2F-23E1CF569E69}"/>
              </a:ext>
            </a:extLst>
          </p:cNvPr>
          <p:cNvSpPr>
            <a:spLocks noGrp="1"/>
          </p:cNvSpPr>
          <p:nvPr>
            <p:ph type="title"/>
          </p:nvPr>
        </p:nvSpPr>
        <p:spPr>
          <a:xfrm>
            <a:off x="1587710" y="565153"/>
            <a:ext cx="7417142" cy="787029"/>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Login</a:t>
            </a:r>
          </a:p>
        </p:txBody>
      </p:sp>
      <p:sp>
        <p:nvSpPr>
          <p:cNvPr id="4" name="Content Placeholder 3">
            <a:extLst>
              <a:ext uri="{FF2B5EF4-FFF2-40B4-BE49-F238E27FC236}">
                <a16:creationId xmlns:a16="http://schemas.microsoft.com/office/drawing/2014/main" id="{C9996B37-9432-1F62-6EE8-83BA4B00E515}"/>
              </a:ext>
            </a:extLst>
          </p:cNvPr>
          <p:cNvSpPr>
            <a:spLocks noGrp="1"/>
          </p:cNvSpPr>
          <p:nvPr>
            <p:ph idx="1"/>
          </p:nvPr>
        </p:nvSpPr>
        <p:spPr>
          <a:xfrm>
            <a:off x="1587710" y="1352182"/>
            <a:ext cx="5727490" cy="3926152"/>
          </a:xfrm>
        </p:spPr>
        <p:txBody>
          <a:bodyPr>
            <a:normAutofit/>
          </a:bodyPr>
          <a:lstStyle/>
          <a:p>
            <a:r>
              <a:rPr lang="en-US" b="0" i="0" dirty="0">
                <a:solidFill>
                  <a:schemeClr val="bg1"/>
                </a:solidFill>
                <a:effectLst/>
                <a:latin typeface="Times New Roman" panose="02020603050405020304" pitchFamily="18" charset="0"/>
                <a:cs typeface="Times New Roman" panose="02020603050405020304" pitchFamily="18" charset="0"/>
              </a:rPr>
              <a:t>When the user opens the app for the first time, they will see this Login screen.</a:t>
            </a:r>
          </a:p>
          <a:p>
            <a:r>
              <a:rPr lang="en-US" dirty="0">
                <a:solidFill>
                  <a:schemeClr val="bg1"/>
                </a:solidFill>
                <a:latin typeface="Times New Roman" panose="02020603050405020304" pitchFamily="18" charset="0"/>
                <a:cs typeface="Times New Roman" panose="02020603050405020304" pitchFamily="18" charset="0"/>
              </a:rPr>
              <a:t>The user can either log in with existing email and password or click on Register to register as a new user.</a:t>
            </a:r>
            <a:r>
              <a:rPr lang="en-US" dirty="0"/>
              <a:t> </a:t>
            </a:r>
          </a:p>
        </p:txBody>
      </p:sp>
      <p:pic>
        <p:nvPicPr>
          <p:cNvPr id="6" name="Picture 5" descr="A screen shot of a phone&#10;&#10;Description automatically generated">
            <a:extLst>
              <a:ext uri="{FF2B5EF4-FFF2-40B4-BE49-F238E27FC236}">
                <a16:creationId xmlns:a16="http://schemas.microsoft.com/office/drawing/2014/main" id="{17937545-970F-6706-09B3-1C3DD0D1C083}"/>
              </a:ext>
            </a:extLst>
          </p:cNvPr>
          <p:cNvPicPr>
            <a:picLocks noChangeAspect="1"/>
          </p:cNvPicPr>
          <p:nvPr/>
        </p:nvPicPr>
        <p:blipFill>
          <a:blip r:embed="rId2"/>
          <a:stretch>
            <a:fillRect/>
          </a:stretch>
        </p:blipFill>
        <p:spPr>
          <a:xfrm>
            <a:off x="8220304" y="238535"/>
            <a:ext cx="3371326" cy="6380922"/>
          </a:xfrm>
          <a:prstGeom prst="rect">
            <a:avLst/>
          </a:prstGeom>
        </p:spPr>
      </p:pic>
    </p:spTree>
    <p:extLst>
      <p:ext uri="{BB962C8B-B14F-4D97-AF65-F5344CB8AC3E}">
        <p14:creationId xmlns:p14="http://schemas.microsoft.com/office/powerpoint/2010/main" val="2544574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96" name="Rectangle 8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1">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3">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CAF5-C203-A945-AE2F-23E1CF569E69}"/>
              </a:ext>
            </a:extLst>
          </p:cNvPr>
          <p:cNvSpPr>
            <a:spLocks noGrp="1"/>
          </p:cNvSpPr>
          <p:nvPr>
            <p:ph type="title"/>
          </p:nvPr>
        </p:nvSpPr>
        <p:spPr>
          <a:xfrm>
            <a:off x="1587710" y="565153"/>
            <a:ext cx="7417142" cy="787029"/>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Register</a:t>
            </a:r>
          </a:p>
        </p:txBody>
      </p:sp>
      <p:sp>
        <p:nvSpPr>
          <p:cNvPr id="4" name="Content Placeholder 3">
            <a:extLst>
              <a:ext uri="{FF2B5EF4-FFF2-40B4-BE49-F238E27FC236}">
                <a16:creationId xmlns:a16="http://schemas.microsoft.com/office/drawing/2014/main" id="{C9996B37-9432-1F62-6EE8-83BA4B00E515}"/>
              </a:ext>
            </a:extLst>
          </p:cNvPr>
          <p:cNvSpPr>
            <a:spLocks noGrp="1"/>
          </p:cNvSpPr>
          <p:nvPr>
            <p:ph idx="1"/>
          </p:nvPr>
        </p:nvSpPr>
        <p:spPr>
          <a:xfrm>
            <a:off x="1587710" y="1352182"/>
            <a:ext cx="5717551" cy="5140113"/>
          </a:xfrm>
        </p:spPr>
        <p:txBody>
          <a:bodyPr>
            <a:normAutofit/>
          </a:bodyPr>
          <a:lstStyle/>
          <a:p>
            <a:r>
              <a:rPr lang="en-US" b="0" i="0" dirty="0">
                <a:solidFill>
                  <a:schemeClr val="bg1"/>
                </a:solidFill>
                <a:effectLst/>
                <a:latin typeface="Times New Roman" panose="02020603050405020304" pitchFamily="18" charset="0"/>
                <a:cs typeface="Times New Roman" panose="02020603050405020304" pitchFamily="18" charset="0"/>
              </a:rPr>
              <a:t>We can register as a new user by providing the details such as name, address, phone number and a password.</a:t>
            </a:r>
          </a:p>
          <a:p>
            <a:r>
              <a:rPr lang="en-US" dirty="0">
                <a:solidFill>
                  <a:schemeClr val="bg1"/>
                </a:solidFill>
                <a:latin typeface="Times New Roman" panose="02020603050405020304" pitchFamily="18" charset="0"/>
                <a:cs typeface="Times New Roman" panose="02020603050405020304" pitchFamily="18" charset="0"/>
              </a:rPr>
              <a:t>Since we have a customer support user with the email </a:t>
            </a:r>
            <a:r>
              <a:rPr lang="en-US" dirty="0">
                <a:solidFill>
                  <a:schemeClr val="bg1"/>
                </a:solidFill>
                <a:latin typeface="Times New Roman" panose="02020603050405020304" pitchFamily="18" charset="0"/>
                <a:cs typeface="Times New Roman" panose="02020603050405020304" pitchFamily="18" charset="0"/>
                <a:hlinkClick r:id="rId2"/>
              </a:rPr>
              <a:t>support@medlivery.com</a:t>
            </a:r>
            <a:r>
              <a:rPr lang="en-US" dirty="0">
                <a:solidFill>
                  <a:schemeClr val="bg1"/>
                </a:solidFill>
                <a:latin typeface="Times New Roman" panose="02020603050405020304" pitchFamily="18" charset="0"/>
                <a:cs typeface="Times New Roman" panose="02020603050405020304" pitchFamily="18" charset="0"/>
              </a:rPr>
              <a:t>, we are restricting users to register with this email.</a:t>
            </a:r>
          </a:p>
          <a:p>
            <a:r>
              <a:rPr lang="en-US" b="0" i="0" dirty="0">
                <a:solidFill>
                  <a:schemeClr val="bg1"/>
                </a:solidFill>
                <a:effectLst/>
                <a:latin typeface="Times New Roman" panose="02020603050405020304" pitchFamily="18" charset="0"/>
                <a:cs typeface="Times New Roman" panose="02020603050405020304" pitchFamily="18" charset="0"/>
              </a:rPr>
              <a:t>Checks for invalid email, invalid phone, empty addresses, etc. are in place to avoid any invalid registration.</a:t>
            </a:r>
          </a:p>
          <a:p>
            <a:r>
              <a:rPr lang="en-US" dirty="0">
                <a:solidFill>
                  <a:schemeClr val="bg1"/>
                </a:solidFill>
                <a:latin typeface="Times New Roman" panose="02020603050405020304" pitchFamily="18" charset="0"/>
                <a:cs typeface="Times New Roman" panose="02020603050405020304" pitchFamily="18" charset="0"/>
              </a:rPr>
              <a:t>If a user with the email already exists, then it will error out stating user already exists.</a:t>
            </a:r>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p:txBody>
      </p:sp>
      <p:pic>
        <p:nvPicPr>
          <p:cNvPr id="5" name="Picture 4" descr="A screen shot of a phone&#10;&#10;Description automatically generated">
            <a:extLst>
              <a:ext uri="{FF2B5EF4-FFF2-40B4-BE49-F238E27FC236}">
                <a16:creationId xmlns:a16="http://schemas.microsoft.com/office/drawing/2014/main" id="{C8DC40A8-F8EC-2ABA-EA69-CE949A0E2FAC}"/>
              </a:ext>
            </a:extLst>
          </p:cNvPr>
          <p:cNvPicPr>
            <a:picLocks noChangeAspect="1"/>
          </p:cNvPicPr>
          <p:nvPr/>
        </p:nvPicPr>
        <p:blipFill>
          <a:blip r:embed="rId3"/>
          <a:stretch>
            <a:fillRect/>
          </a:stretch>
        </p:blipFill>
        <p:spPr>
          <a:xfrm>
            <a:off x="8206298" y="243504"/>
            <a:ext cx="3081617" cy="6370983"/>
          </a:xfrm>
          <a:prstGeom prst="rect">
            <a:avLst/>
          </a:prstGeom>
        </p:spPr>
      </p:pic>
    </p:spTree>
    <p:extLst>
      <p:ext uri="{BB962C8B-B14F-4D97-AF65-F5344CB8AC3E}">
        <p14:creationId xmlns:p14="http://schemas.microsoft.com/office/powerpoint/2010/main" val="2085564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96" name="Rectangle 8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1">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3">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CAF5-C203-A945-AE2F-23E1CF569E69}"/>
              </a:ext>
            </a:extLst>
          </p:cNvPr>
          <p:cNvSpPr>
            <a:spLocks noGrp="1"/>
          </p:cNvSpPr>
          <p:nvPr>
            <p:ph type="title"/>
          </p:nvPr>
        </p:nvSpPr>
        <p:spPr>
          <a:xfrm>
            <a:off x="1587710" y="565153"/>
            <a:ext cx="7417142" cy="787029"/>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Orders</a:t>
            </a:r>
          </a:p>
        </p:txBody>
      </p:sp>
      <p:sp>
        <p:nvSpPr>
          <p:cNvPr id="4" name="Content Placeholder 3">
            <a:extLst>
              <a:ext uri="{FF2B5EF4-FFF2-40B4-BE49-F238E27FC236}">
                <a16:creationId xmlns:a16="http://schemas.microsoft.com/office/drawing/2014/main" id="{C9996B37-9432-1F62-6EE8-83BA4B00E515}"/>
              </a:ext>
            </a:extLst>
          </p:cNvPr>
          <p:cNvSpPr>
            <a:spLocks noGrp="1"/>
          </p:cNvSpPr>
          <p:nvPr>
            <p:ph idx="1"/>
          </p:nvPr>
        </p:nvSpPr>
        <p:spPr>
          <a:xfrm>
            <a:off x="1587710" y="1352182"/>
            <a:ext cx="5717551" cy="5140113"/>
          </a:xfrm>
        </p:spPr>
        <p:txBody>
          <a:bodyPr>
            <a:normAutofit fontScale="92500"/>
          </a:bodyPr>
          <a:lstStyle/>
          <a:p>
            <a:r>
              <a:rPr lang="en-US" b="0" i="0" dirty="0">
                <a:solidFill>
                  <a:schemeClr val="bg1"/>
                </a:solidFill>
                <a:effectLst/>
                <a:latin typeface="Times New Roman" panose="02020603050405020304" pitchFamily="18" charset="0"/>
                <a:cs typeface="Times New Roman" panose="02020603050405020304" pitchFamily="18" charset="0"/>
              </a:rPr>
              <a:t>When the user logs in or registers, they can see the orders for the user.</a:t>
            </a:r>
            <a:r>
              <a:rPr lang="en-US" dirty="0">
                <a:solidFill>
                  <a:schemeClr val="bg1"/>
                </a:solidFill>
                <a:latin typeface="Times New Roman" panose="02020603050405020304" pitchFamily="18" charset="0"/>
                <a:cs typeface="Times New Roman" panose="02020603050405020304" pitchFamily="18" charset="0"/>
              </a:rPr>
              <a:t> If they are already logged in and they open the app, they directly see this screen</a:t>
            </a:r>
            <a:endParaRPr lang="en-US" b="0" i="0" dirty="0">
              <a:solidFill>
                <a:schemeClr val="bg1"/>
              </a:solidFill>
              <a:effectLst/>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User can logout from the main screen using the door icon on the top right of the screen.</a:t>
            </a:r>
          </a:p>
          <a:p>
            <a:r>
              <a:rPr lang="en-US" b="0" i="0" dirty="0">
                <a:solidFill>
                  <a:schemeClr val="bg1"/>
                </a:solidFill>
                <a:effectLst/>
                <a:latin typeface="Times New Roman" panose="02020603050405020304" pitchFamily="18" charset="0"/>
                <a:cs typeface="Times New Roman" panose="02020603050405020304" pitchFamily="18" charset="0"/>
              </a:rPr>
              <a:t>It shows all the current and past orders with details such as the store name, time and date.</a:t>
            </a:r>
          </a:p>
          <a:p>
            <a:r>
              <a:rPr lang="en-US" dirty="0">
                <a:solidFill>
                  <a:schemeClr val="bg1"/>
                </a:solidFill>
                <a:latin typeface="Times New Roman" panose="02020603050405020304" pitchFamily="18" charset="0"/>
                <a:cs typeface="Times New Roman" panose="02020603050405020304" pitchFamily="18" charset="0"/>
              </a:rPr>
              <a:t>It also shows an animation for the orders which are yet to be completed and shows a green checkmark for the orders which are completed.</a:t>
            </a:r>
          </a:p>
          <a:p>
            <a:r>
              <a:rPr lang="en-US" b="0" i="0" dirty="0">
                <a:solidFill>
                  <a:schemeClr val="bg1"/>
                </a:solidFill>
                <a:effectLst/>
                <a:latin typeface="Times New Roman" panose="02020603050405020304" pitchFamily="18" charset="0"/>
                <a:cs typeface="Times New Roman" panose="02020603050405020304" pitchFamily="18" charset="0"/>
              </a:rPr>
              <a:t>User </a:t>
            </a:r>
            <a:r>
              <a:rPr lang="en-US" dirty="0">
                <a:solidFill>
                  <a:schemeClr val="bg1"/>
                </a:solidFill>
                <a:latin typeface="Times New Roman" panose="02020603050405020304" pitchFamily="18" charset="0"/>
                <a:cs typeface="Times New Roman" panose="02020603050405020304" pitchFamily="18" charset="0"/>
              </a:rPr>
              <a:t>can click on “Create Order” to create a new order.</a:t>
            </a:r>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p:txBody>
      </p:sp>
      <p:pic>
        <p:nvPicPr>
          <p:cNvPr id="5" name="Picture 4" descr="A screenshot of a phone&#10;&#10;Description automatically generated">
            <a:extLst>
              <a:ext uri="{FF2B5EF4-FFF2-40B4-BE49-F238E27FC236}">
                <a16:creationId xmlns:a16="http://schemas.microsoft.com/office/drawing/2014/main" id="{81205A49-D7C7-81CD-7AFA-85EBDEAB0082}"/>
              </a:ext>
            </a:extLst>
          </p:cNvPr>
          <p:cNvPicPr>
            <a:picLocks noChangeAspect="1"/>
          </p:cNvPicPr>
          <p:nvPr/>
        </p:nvPicPr>
        <p:blipFill>
          <a:blip r:embed="rId2"/>
          <a:stretch>
            <a:fillRect/>
          </a:stretch>
        </p:blipFill>
        <p:spPr>
          <a:xfrm>
            <a:off x="8744635" y="646835"/>
            <a:ext cx="2862742" cy="5854148"/>
          </a:xfrm>
          <a:prstGeom prst="rect">
            <a:avLst/>
          </a:prstGeom>
        </p:spPr>
      </p:pic>
    </p:spTree>
    <p:extLst>
      <p:ext uri="{BB962C8B-B14F-4D97-AF65-F5344CB8AC3E}">
        <p14:creationId xmlns:p14="http://schemas.microsoft.com/office/powerpoint/2010/main" val="28434762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96" name="Rectangle 8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1">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3">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CAF5-C203-A945-AE2F-23E1CF569E69}"/>
              </a:ext>
            </a:extLst>
          </p:cNvPr>
          <p:cNvSpPr>
            <a:spLocks noGrp="1"/>
          </p:cNvSpPr>
          <p:nvPr>
            <p:ph type="title"/>
          </p:nvPr>
        </p:nvSpPr>
        <p:spPr>
          <a:xfrm>
            <a:off x="1587710" y="565153"/>
            <a:ext cx="7417142" cy="787029"/>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Create Order</a:t>
            </a:r>
          </a:p>
        </p:txBody>
      </p:sp>
      <p:sp>
        <p:nvSpPr>
          <p:cNvPr id="4" name="Content Placeholder 3">
            <a:extLst>
              <a:ext uri="{FF2B5EF4-FFF2-40B4-BE49-F238E27FC236}">
                <a16:creationId xmlns:a16="http://schemas.microsoft.com/office/drawing/2014/main" id="{C9996B37-9432-1F62-6EE8-83BA4B00E515}"/>
              </a:ext>
            </a:extLst>
          </p:cNvPr>
          <p:cNvSpPr>
            <a:spLocks noGrp="1"/>
          </p:cNvSpPr>
          <p:nvPr>
            <p:ph idx="1"/>
          </p:nvPr>
        </p:nvSpPr>
        <p:spPr>
          <a:xfrm>
            <a:off x="1587710" y="1352182"/>
            <a:ext cx="5717551" cy="5140113"/>
          </a:xfrm>
        </p:spPr>
        <p:txBody>
          <a:bodyPr>
            <a:normAutofit/>
          </a:bodyPr>
          <a:lstStyle/>
          <a:p>
            <a:r>
              <a:rPr lang="en-US" b="0" i="0" dirty="0">
                <a:solidFill>
                  <a:schemeClr val="bg1"/>
                </a:solidFill>
                <a:effectLst/>
                <a:latin typeface="Times New Roman" panose="02020603050405020304" pitchFamily="18" charset="0"/>
                <a:cs typeface="Times New Roman" panose="02020603050405020304" pitchFamily="18" charset="0"/>
              </a:rPr>
              <a:t>When the user clicks on Create Order, it will open this screen where the user selects a store and upload an image of the prescription to place an order.</a:t>
            </a:r>
          </a:p>
          <a:p>
            <a:r>
              <a:rPr lang="en-US" dirty="0">
                <a:solidFill>
                  <a:schemeClr val="bg1"/>
                </a:solidFill>
                <a:latin typeface="Times New Roman" panose="02020603050405020304" pitchFamily="18" charset="0"/>
                <a:cs typeface="Times New Roman" panose="02020603050405020304" pitchFamily="18" charset="0"/>
              </a:rPr>
              <a:t>Both the location and the prescription are required and user won’t be able to create a new order without any of them.</a:t>
            </a:r>
          </a:p>
          <a:p>
            <a:r>
              <a:rPr lang="en-US" b="0" i="0" dirty="0">
                <a:solidFill>
                  <a:schemeClr val="bg1"/>
                </a:solidFill>
                <a:effectLst/>
                <a:latin typeface="Times New Roman" panose="02020603050405020304" pitchFamily="18" charset="0"/>
                <a:cs typeface="Times New Roman" panose="02020603050405020304" pitchFamily="18" charset="0"/>
              </a:rPr>
              <a:t>When user </a:t>
            </a:r>
            <a:r>
              <a:rPr lang="en-US" dirty="0">
                <a:solidFill>
                  <a:schemeClr val="bg1"/>
                </a:solidFill>
                <a:latin typeface="Times New Roman" panose="02020603050405020304" pitchFamily="18" charset="0"/>
                <a:cs typeface="Times New Roman" panose="02020603050405020304" pitchFamily="18" charset="0"/>
              </a:rPr>
              <a:t>finally clicks on “Create Order”, they are redirected to the home screen where they would see this order on the top of the list with the status representing its not yet completed.</a:t>
            </a:r>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p:txBody>
      </p:sp>
      <p:pic>
        <p:nvPicPr>
          <p:cNvPr id="5" name="Picture 4" descr="A screen shot of a phone&#10;&#10;Description automatically generated">
            <a:extLst>
              <a:ext uri="{FF2B5EF4-FFF2-40B4-BE49-F238E27FC236}">
                <a16:creationId xmlns:a16="http://schemas.microsoft.com/office/drawing/2014/main" id="{22C24750-8B54-848E-4B35-6EF9EDF53896}"/>
              </a:ext>
            </a:extLst>
          </p:cNvPr>
          <p:cNvPicPr>
            <a:picLocks noChangeAspect="1"/>
          </p:cNvPicPr>
          <p:nvPr/>
        </p:nvPicPr>
        <p:blipFill>
          <a:blip r:embed="rId2"/>
          <a:stretch>
            <a:fillRect/>
          </a:stretch>
        </p:blipFill>
        <p:spPr>
          <a:xfrm>
            <a:off x="8524267" y="565153"/>
            <a:ext cx="2922430" cy="6042991"/>
          </a:xfrm>
          <a:prstGeom prst="rect">
            <a:avLst/>
          </a:prstGeom>
        </p:spPr>
      </p:pic>
    </p:spTree>
    <p:extLst>
      <p:ext uri="{BB962C8B-B14F-4D97-AF65-F5344CB8AC3E}">
        <p14:creationId xmlns:p14="http://schemas.microsoft.com/office/powerpoint/2010/main" val="517752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96" name="Rectangle 8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1">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3">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CAF5-C203-A945-AE2F-23E1CF569E69}"/>
              </a:ext>
            </a:extLst>
          </p:cNvPr>
          <p:cNvSpPr>
            <a:spLocks noGrp="1"/>
          </p:cNvSpPr>
          <p:nvPr>
            <p:ph type="title"/>
          </p:nvPr>
        </p:nvSpPr>
        <p:spPr>
          <a:xfrm>
            <a:off x="1587710" y="565153"/>
            <a:ext cx="7417142" cy="787029"/>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Selecting Store Location</a:t>
            </a:r>
          </a:p>
        </p:txBody>
      </p:sp>
      <p:sp>
        <p:nvSpPr>
          <p:cNvPr id="4" name="Content Placeholder 3">
            <a:extLst>
              <a:ext uri="{FF2B5EF4-FFF2-40B4-BE49-F238E27FC236}">
                <a16:creationId xmlns:a16="http://schemas.microsoft.com/office/drawing/2014/main" id="{C9996B37-9432-1F62-6EE8-83BA4B00E515}"/>
              </a:ext>
            </a:extLst>
          </p:cNvPr>
          <p:cNvSpPr>
            <a:spLocks noGrp="1"/>
          </p:cNvSpPr>
          <p:nvPr>
            <p:ph idx="1"/>
          </p:nvPr>
        </p:nvSpPr>
        <p:spPr>
          <a:xfrm>
            <a:off x="1587710" y="1352182"/>
            <a:ext cx="5717551" cy="5140113"/>
          </a:xfrm>
        </p:spPr>
        <p:txBody>
          <a:bodyPr>
            <a:normAutofit/>
          </a:bodyPr>
          <a:lstStyle/>
          <a:p>
            <a:r>
              <a:rPr lang="en-US" b="0" i="0" dirty="0">
                <a:solidFill>
                  <a:schemeClr val="bg1"/>
                </a:solidFill>
                <a:effectLst/>
                <a:latin typeface="Times New Roman" panose="02020603050405020304" pitchFamily="18" charset="0"/>
                <a:cs typeface="Times New Roman" panose="02020603050405020304" pitchFamily="18" charset="0"/>
              </a:rPr>
              <a:t>When creating an order, the user has to select a location for the store.</a:t>
            </a:r>
          </a:p>
          <a:p>
            <a:r>
              <a:rPr lang="en-US" dirty="0">
                <a:solidFill>
                  <a:schemeClr val="bg1"/>
                </a:solidFill>
                <a:latin typeface="Times New Roman" panose="02020603050405020304" pitchFamily="18" charset="0"/>
                <a:cs typeface="Times New Roman" panose="02020603050405020304" pitchFamily="18" charset="0"/>
              </a:rPr>
              <a:t>When they click the arrow next to the select location, they will be redirected to map where they can search for pharmacies near by and select any one of them.</a:t>
            </a:r>
          </a:p>
          <a:p>
            <a:r>
              <a:rPr lang="en-US" b="0" i="0" dirty="0">
                <a:solidFill>
                  <a:schemeClr val="bg1"/>
                </a:solidFill>
                <a:effectLst/>
                <a:latin typeface="Times New Roman" panose="02020603050405020304" pitchFamily="18" charset="0"/>
                <a:cs typeface="Times New Roman" panose="02020603050405020304" pitchFamily="18" charset="0"/>
              </a:rPr>
              <a:t>Once they select the store, they will be redirected to the </a:t>
            </a:r>
            <a:r>
              <a:rPr lang="en-US" dirty="0">
                <a:solidFill>
                  <a:schemeClr val="bg1"/>
                </a:solidFill>
                <a:latin typeface="Times New Roman" panose="02020603050405020304" pitchFamily="18" charset="0"/>
                <a:cs typeface="Times New Roman" panose="02020603050405020304" pitchFamily="18" charset="0"/>
              </a:rPr>
              <a:t>Create Order screen with their selected store showing up under the “Location” label.</a:t>
            </a:r>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p:txBody>
      </p:sp>
      <p:pic>
        <p:nvPicPr>
          <p:cNvPr id="5" name="Picture 4" descr="A screenshot of a phone&#10;&#10;Description automatically generated">
            <a:extLst>
              <a:ext uri="{FF2B5EF4-FFF2-40B4-BE49-F238E27FC236}">
                <a16:creationId xmlns:a16="http://schemas.microsoft.com/office/drawing/2014/main" id="{8462BA9B-B557-C4BE-1CC1-34672F24ADFB}"/>
              </a:ext>
            </a:extLst>
          </p:cNvPr>
          <p:cNvPicPr>
            <a:picLocks noChangeAspect="1"/>
          </p:cNvPicPr>
          <p:nvPr/>
        </p:nvPicPr>
        <p:blipFill>
          <a:blip r:embed="rId2"/>
          <a:stretch>
            <a:fillRect/>
          </a:stretch>
        </p:blipFill>
        <p:spPr>
          <a:xfrm>
            <a:off x="8680599" y="345985"/>
            <a:ext cx="2973804" cy="6166022"/>
          </a:xfrm>
          <a:prstGeom prst="rect">
            <a:avLst/>
          </a:prstGeom>
        </p:spPr>
      </p:pic>
    </p:spTree>
    <p:extLst>
      <p:ext uri="{BB962C8B-B14F-4D97-AF65-F5344CB8AC3E}">
        <p14:creationId xmlns:p14="http://schemas.microsoft.com/office/powerpoint/2010/main" val="3997530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96" name="Rectangle 8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1">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3">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CAF5-C203-A945-AE2F-23E1CF569E69}"/>
              </a:ext>
            </a:extLst>
          </p:cNvPr>
          <p:cNvSpPr>
            <a:spLocks noGrp="1"/>
          </p:cNvSpPr>
          <p:nvPr>
            <p:ph type="title"/>
          </p:nvPr>
        </p:nvSpPr>
        <p:spPr>
          <a:xfrm>
            <a:off x="1587710" y="565153"/>
            <a:ext cx="7417142" cy="787029"/>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Order Details</a:t>
            </a:r>
          </a:p>
        </p:txBody>
      </p:sp>
      <p:sp>
        <p:nvSpPr>
          <p:cNvPr id="4" name="Content Placeholder 3">
            <a:extLst>
              <a:ext uri="{FF2B5EF4-FFF2-40B4-BE49-F238E27FC236}">
                <a16:creationId xmlns:a16="http://schemas.microsoft.com/office/drawing/2014/main" id="{C9996B37-9432-1F62-6EE8-83BA4B00E515}"/>
              </a:ext>
            </a:extLst>
          </p:cNvPr>
          <p:cNvSpPr>
            <a:spLocks noGrp="1"/>
          </p:cNvSpPr>
          <p:nvPr>
            <p:ph idx="1"/>
          </p:nvPr>
        </p:nvSpPr>
        <p:spPr>
          <a:xfrm>
            <a:off x="1587710" y="1352182"/>
            <a:ext cx="5717551" cy="5140113"/>
          </a:xfrm>
        </p:spPr>
        <p:txBody>
          <a:bodyPr>
            <a:normAutofit/>
          </a:bodyPr>
          <a:lstStyle/>
          <a:p>
            <a:r>
              <a:rPr lang="en-US" b="0" i="0" dirty="0">
                <a:solidFill>
                  <a:schemeClr val="bg1"/>
                </a:solidFill>
                <a:effectLst/>
                <a:latin typeface="Times New Roman" panose="02020603050405020304" pitchFamily="18" charset="0"/>
                <a:cs typeface="Times New Roman" panose="02020603050405020304" pitchFamily="18" charset="0"/>
              </a:rPr>
              <a:t>When user clicks on any of the orders, it will open another screen where user can see the details of the order.</a:t>
            </a:r>
          </a:p>
          <a:p>
            <a:r>
              <a:rPr lang="en-US" dirty="0">
                <a:solidFill>
                  <a:schemeClr val="bg1"/>
                </a:solidFill>
                <a:latin typeface="Times New Roman" panose="02020603050405020304" pitchFamily="18" charset="0"/>
                <a:cs typeface="Times New Roman" panose="02020603050405020304" pitchFamily="18" charset="0"/>
              </a:rPr>
              <a:t>Details include the user’s details, store and delivery address along with the prescription image that was uploaded.</a:t>
            </a:r>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p:txBody>
      </p:sp>
      <p:pic>
        <p:nvPicPr>
          <p:cNvPr id="5" name="Picture 4" descr="A screenshot of a phone&#10;&#10;Description automatically generated">
            <a:extLst>
              <a:ext uri="{FF2B5EF4-FFF2-40B4-BE49-F238E27FC236}">
                <a16:creationId xmlns:a16="http://schemas.microsoft.com/office/drawing/2014/main" id="{B3108EC7-CF81-06A9-6971-000CD51E6D98}"/>
              </a:ext>
            </a:extLst>
          </p:cNvPr>
          <p:cNvPicPr>
            <a:picLocks noChangeAspect="1"/>
          </p:cNvPicPr>
          <p:nvPr/>
        </p:nvPicPr>
        <p:blipFill>
          <a:blip r:embed="rId2"/>
          <a:stretch>
            <a:fillRect/>
          </a:stretch>
        </p:blipFill>
        <p:spPr>
          <a:xfrm>
            <a:off x="8711668" y="565153"/>
            <a:ext cx="2884720" cy="6042991"/>
          </a:xfrm>
          <a:prstGeom prst="rect">
            <a:avLst/>
          </a:prstGeom>
        </p:spPr>
      </p:pic>
      <p:pic>
        <p:nvPicPr>
          <p:cNvPr id="6" name="Picture 5" descr="A close-up of a medical form&#10;&#10;Description automatically generated">
            <a:extLst>
              <a:ext uri="{FF2B5EF4-FFF2-40B4-BE49-F238E27FC236}">
                <a16:creationId xmlns:a16="http://schemas.microsoft.com/office/drawing/2014/main" id="{A9467442-730B-05EF-F8EC-A9ADC20A8A19}"/>
              </a:ext>
            </a:extLst>
          </p:cNvPr>
          <p:cNvPicPr>
            <a:picLocks noChangeAspect="1"/>
          </p:cNvPicPr>
          <p:nvPr/>
        </p:nvPicPr>
        <p:blipFill>
          <a:blip r:embed="rId3"/>
          <a:stretch>
            <a:fillRect/>
          </a:stretch>
        </p:blipFill>
        <p:spPr>
          <a:xfrm>
            <a:off x="9100983" y="4107948"/>
            <a:ext cx="2108884" cy="2184900"/>
          </a:xfrm>
          <a:prstGeom prst="rect">
            <a:avLst/>
          </a:prstGeom>
        </p:spPr>
      </p:pic>
    </p:spTree>
    <p:extLst>
      <p:ext uri="{BB962C8B-B14F-4D97-AF65-F5344CB8AC3E}">
        <p14:creationId xmlns:p14="http://schemas.microsoft.com/office/powerpoint/2010/main" val="521810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96" name="Rectangle 89">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1">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3">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CAF5-C203-A945-AE2F-23E1CF569E69}"/>
              </a:ext>
            </a:extLst>
          </p:cNvPr>
          <p:cNvSpPr>
            <a:spLocks noGrp="1"/>
          </p:cNvSpPr>
          <p:nvPr>
            <p:ph type="title"/>
          </p:nvPr>
        </p:nvSpPr>
        <p:spPr>
          <a:xfrm>
            <a:off x="1587710" y="565153"/>
            <a:ext cx="7417142" cy="787029"/>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Customer Support</a:t>
            </a:r>
          </a:p>
        </p:txBody>
      </p:sp>
      <p:sp>
        <p:nvSpPr>
          <p:cNvPr id="4" name="Content Placeholder 3">
            <a:extLst>
              <a:ext uri="{FF2B5EF4-FFF2-40B4-BE49-F238E27FC236}">
                <a16:creationId xmlns:a16="http://schemas.microsoft.com/office/drawing/2014/main" id="{C9996B37-9432-1F62-6EE8-83BA4B00E515}"/>
              </a:ext>
            </a:extLst>
          </p:cNvPr>
          <p:cNvSpPr>
            <a:spLocks noGrp="1"/>
          </p:cNvSpPr>
          <p:nvPr>
            <p:ph idx="1"/>
          </p:nvPr>
        </p:nvSpPr>
        <p:spPr>
          <a:xfrm>
            <a:off x="1587710" y="1352182"/>
            <a:ext cx="5717551" cy="5140113"/>
          </a:xfrm>
        </p:spPr>
        <p:txBody>
          <a:bodyPr>
            <a:normAutofit/>
          </a:bodyPr>
          <a:lstStyle/>
          <a:p>
            <a:r>
              <a:rPr lang="en-US" b="0" i="0" dirty="0">
                <a:solidFill>
                  <a:schemeClr val="bg1"/>
                </a:solidFill>
                <a:effectLst/>
                <a:latin typeface="Times New Roman" panose="02020603050405020304" pitchFamily="18" charset="0"/>
                <a:cs typeface="Times New Roman" panose="02020603050405020304" pitchFamily="18" charset="0"/>
              </a:rPr>
              <a:t>When user is on home screen, they have the option to chat with the customer support regarding any of the orders.</a:t>
            </a:r>
          </a:p>
          <a:p>
            <a:r>
              <a:rPr lang="en-US" dirty="0">
                <a:solidFill>
                  <a:schemeClr val="bg1"/>
                </a:solidFill>
                <a:latin typeface="Times New Roman" panose="02020603050405020304" pitchFamily="18" charset="0"/>
                <a:cs typeface="Times New Roman" panose="02020603050405020304" pitchFamily="18" charset="0"/>
              </a:rPr>
              <a:t>They can click on        icon on the home screen and it will open the user’s chat with customer support.</a:t>
            </a:r>
          </a:p>
          <a:p>
            <a:r>
              <a:rPr lang="en-US" b="0" i="0" dirty="0">
                <a:solidFill>
                  <a:schemeClr val="bg1"/>
                </a:solidFill>
                <a:effectLst/>
                <a:latin typeface="Times New Roman" panose="02020603050405020304" pitchFamily="18" charset="0"/>
                <a:cs typeface="Times New Roman" panose="02020603050405020304" pitchFamily="18" charset="0"/>
              </a:rPr>
              <a:t>User can chat regarding any queries they might have regarding the order, delivery issues, etc.</a:t>
            </a:r>
          </a:p>
          <a:p>
            <a:r>
              <a:rPr lang="en-US" dirty="0">
                <a:solidFill>
                  <a:schemeClr val="bg1"/>
                </a:solidFill>
                <a:latin typeface="Times New Roman" panose="02020603050405020304" pitchFamily="18" charset="0"/>
                <a:cs typeface="Times New Roman" panose="02020603050405020304" pitchFamily="18" charset="0"/>
              </a:rPr>
              <a:t>Currently, we have a bot responding to the questions but in future we would be adding Machine Learning and actual human capabilities to the chat.</a:t>
            </a:r>
            <a:endParaRPr lang="en-US" b="0" i="0" dirty="0">
              <a:solidFill>
                <a:schemeClr val="bg1"/>
              </a:solidFill>
              <a:effectLst/>
              <a:latin typeface="Times New Roman" panose="02020603050405020304" pitchFamily="18" charset="0"/>
              <a:cs typeface="Times New Roman" panose="02020603050405020304" pitchFamily="18" charset="0"/>
            </a:endParaRPr>
          </a:p>
          <a:p>
            <a:endParaRPr lang="en-US" b="0" i="0" dirty="0">
              <a:solidFill>
                <a:schemeClr val="bg1"/>
              </a:solidFill>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CE6FF2A-CC6D-1D71-F87A-01462B357669}"/>
              </a:ext>
            </a:extLst>
          </p:cNvPr>
          <p:cNvPicPr>
            <a:picLocks noChangeAspect="1"/>
          </p:cNvPicPr>
          <p:nvPr/>
        </p:nvPicPr>
        <p:blipFill>
          <a:blip r:embed="rId2"/>
          <a:stretch>
            <a:fillRect/>
          </a:stretch>
        </p:blipFill>
        <p:spPr>
          <a:xfrm>
            <a:off x="3999224" y="2675559"/>
            <a:ext cx="381000" cy="393700"/>
          </a:xfrm>
          <a:prstGeom prst="rect">
            <a:avLst/>
          </a:prstGeom>
        </p:spPr>
      </p:pic>
      <p:pic>
        <p:nvPicPr>
          <p:cNvPr id="7" name="Picture 6" descr="A screenshot of a phone&#10;&#10;Description automatically generated">
            <a:extLst>
              <a:ext uri="{FF2B5EF4-FFF2-40B4-BE49-F238E27FC236}">
                <a16:creationId xmlns:a16="http://schemas.microsoft.com/office/drawing/2014/main" id="{7EEBF20B-D5A8-64B0-983C-E6C562D9739E}"/>
              </a:ext>
            </a:extLst>
          </p:cNvPr>
          <p:cNvPicPr>
            <a:picLocks noChangeAspect="1"/>
          </p:cNvPicPr>
          <p:nvPr/>
        </p:nvPicPr>
        <p:blipFill>
          <a:blip r:embed="rId3"/>
          <a:stretch>
            <a:fillRect/>
          </a:stretch>
        </p:blipFill>
        <p:spPr>
          <a:xfrm>
            <a:off x="8629375" y="365705"/>
            <a:ext cx="3029890" cy="6292848"/>
          </a:xfrm>
          <a:prstGeom prst="rect">
            <a:avLst/>
          </a:prstGeom>
        </p:spPr>
      </p:pic>
    </p:spTree>
    <p:extLst>
      <p:ext uri="{BB962C8B-B14F-4D97-AF65-F5344CB8AC3E}">
        <p14:creationId xmlns:p14="http://schemas.microsoft.com/office/powerpoint/2010/main" val="2652205456"/>
      </p:ext>
    </p:extLst>
  </p:cSld>
  <p:clrMapOvr>
    <a:masterClrMapping/>
  </p:clrMapOvr>
</p:sld>
</file>

<file path=ppt/theme/theme1.xml><?xml version="1.0" encoding="utf-8"?>
<a:theme xmlns:a="http://schemas.openxmlformats.org/drawingml/2006/main" name="InterweaveVTI">
  <a:themeElements>
    <a:clrScheme name="AnalogousFromLightSeedLeftStep">
      <a:dk1>
        <a:srgbClr val="000000"/>
      </a:dk1>
      <a:lt1>
        <a:srgbClr val="FFFFFF"/>
      </a:lt1>
      <a:dk2>
        <a:srgbClr val="242841"/>
      </a:dk2>
      <a:lt2>
        <a:srgbClr val="E8E7E2"/>
      </a:lt2>
      <a:accent1>
        <a:srgbClr val="8F97CE"/>
      </a:accent1>
      <a:accent2>
        <a:srgbClr val="76A0C3"/>
      </a:accent2>
      <a:accent3>
        <a:srgbClr val="7AAEAF"/>
      </a:accent3>
      <a:accent4>
        <a:srgbClr val="6BB196"/>
      </a:accent4>
      <a:accent5>
        <a:srgbClr val="77AF82"/>
      </a:accent5>
      <a:accent6>
        <a:srgbClr val="7AB16B"/>
      </a:accent6>
      <a:hlink>
        <a:srgbClr val="8B8354"/>
      </a:hlink>
      <a:folHlink>
        <a:srgbClr val="7F7F7F"/>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1490</TotalTime>
  <Words>664</Words>
  <Application>Microsoft Macintosh PowerPoint</Application>
  <PresentationFormat>Widescreen</PresentationFormat>
  <Paragraphs>45</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Neue Haas Grotesk Text Pro</vt:lpstr>
      <vt:lpstr>SAVOYE LET PLAIN:1.0</vt:lpstr>
      <vt:lpstr>Times New Roman</vt:lpstr>
      <vt:lpstr>InterweaveVTI</vt:lpstr>
      <vt:lpstr>Medlivery</vt:lpstr>
      <vt:lpstr>PowerPoint Presentation</vt:lpstr>
      <vt:lpstr>Login</vt:lpstr>
      <vt:lpstr>Register</vt:lpstr>
      <vt:lpstr>Orders</vt:lpstr>
      <vt:lpstr>Create Order</vt:lpstr>
      <vt:lpstr>Selecting Store Location</vt:lpstr>
      <vt:lpstr>Order Details</vt:lpstr>
      <vt:lpstr>Customer Support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Doctor MD</dc:title>
  <dc:creator>Aadesh Mallya</dc:creator>
  <cp:lastModifiedBy>Satvik Khetan</cp:lastModifiedBy>
  <cp:revision>6</cp:revision>
  <dcterms:created xsi:type="dcterms:W3CDTF">2024-02-21T23:52:31Z</dcterms:created>
  <dcterms:modified xsi:type="dcterms:W3CDTF">2024-04-17T14:57:59Z</dcterms:modified>
</cp:coreProperties>
</file>

<file path=docProps/thumbnail.jpeg>
</file>